
<file path=[Content_Types].xml><?xml version="1.0" encoding="utf-8"?>
<Types xmlns="http://schemas.openxmlformats.org/package/2006/content-types">
  <Default Extension="emf" ContentType="image/x-emf"/>
  <Default Extension="jpeg" ContentType="image/jpeg"/>
  <Default Extension="jpg" ContentType="image/jpeg"/>
  <Default Extension="jpg!d"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76" r:id="rId6"/>
    <p:sldId id="277" r:id="rId7"/>
    <p:sldId id="271" r:id="rId8"/>
    <p:sldId id="258" r:id="rId9"/>
    <p:sldId id="272" r:id="rId10"/>
    <p:sldId id="269" r:id="rId11"/>
    <p:sldId id="278" r:id="rId12"/>
    <p:sldId id="333" r:id="rId13"/>
    <p:sldId id="275" r:id="rId14"/>
    <p:sldId id="274" r:id="rId15"/>
    <p:sldId id="262" r:id="rId16"/>
    <p:sldId id="328" r:id="rId17"/>
    <p:sldId id="331" r:id="rId18"/>
    <p:sldId id="330" r:id="rId19"/>
    <p:sldId id="325" r:id="rId20"/>
    <p:sldId id="279" r:id="rId21"/>
    <p:sldId id="332" r:id="rId22"/>
    <p:sldId id="265" r:id="rId23"/>
    <p:sldId id="266" r:id="rId2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6EED5C-E7B5-BF7A-891E-0DB1488C01D5}" name="Elin Malmgren" initials="EM" userId="S::Elin.Malmgren@ivl.se::aed38185-bc54-460e-9ab2-805e1a24161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0D1D5"/>
    <a:srgbClr val="2A92CA"/>
    <a:srgbClr val="9E32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Stijl, gemiddeld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Stijl, gemiddeld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Stijl, licht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40"/>
    <p:restoredTop sz="94903"/>
  </p:normalViewPr>
  <p:slideViewPr>
    <p:cSldViewPr snapToGrid="0">
      <p:cViewPr>
        <p:scale>
          <a:sx n="128" d="100"/>
          <a:sy n="128" d="100"/>
        </p:scale>
        <p:origin x="1448" y="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11646-0EBD-0248-8FA4-E6FCE6EA0A18}" type="doc">
      <dgm:prSet loTypeId="urn:microsoft.com/office/officeart/2005/8/layout/chevron1" loCatId="" qsTypeId="urn:microsoft.com/office/officeart/2005/8/quickstyle/simple1" qsCatId="simple" csTypeId="urn:microsoft.com/office/officeart/2005/8/colors/accent1_2" csCatId="accent1" phldr="1"/>
      <dgm:spPr/>
    </dgm:pt>
    <dgm:pt modelId="{670E7F11-2933-504A-9B31-B1D8A99DE293}">
      <dgm:prSet phldrT="[Text]"/>
      <dgm:spPr>
        <a:solidFill>
          <a:schemeClr val="accent6"/>
        </a:solidFill>
      </dgm:spPr>
      <dgm:t>
        <a:bodyPr/>
        <a:lstStyle/>
        <a:p>
          <a:r>
            <a:rPr lang="en-GB" dirty="0"/>
            <a:t>Scope definition</a:t>
          </a:r>
        </a:p>
      </dgm:t>
    </dgm:pt>
    <dgm:pt modelId="{D9438749-B8C8-0B47-8278-4085A612EAC5}" type="parTrans" cxnId="{A02FE713-BB76-1849-9FDD-E3DB5221E199}">
      <dgm:prSet/>
      <dgm:spPr/>
      <dgm:t>
        <a:bodyPr/>
        <a:lstStyle/>
        <a:p>
          <a:endParaRPr lang="en-GB"/>
        </a:p>
      </dgm:t>
    </dgm:pt>
    <dgm:pt modelId="{5F9DCC74-AE47-AA4C-A0C4-4C3E36914D82}" type="sibTrans" cxnId="{A02FE713-BB76-1849-9FDD-E3DB5221E199}">
      <dgm:prSet/>
      <dgm:spPr/>
      <dgm:t>
        <a:bodyPr/>
        <a:lstStyle/>
        <a:p>
          <a:endParaRPr lang="en-GB"/>
        </a:p>
      </dgm:t>
    </dgm:pt>
    <dgm:pt modelId="{5E2CBF11-408D-5A4F-BE74-9872997B55E3}">
      <dgm:prSet phldrT="[Text]"/>
      <dgm:spPr>
        <a:solidFill>
          <a:schemeClr val="accent2"/>
        </a:solidFill>
      </dgm:spPr>
      <dgm:t>
        <a:bodyPr/>
        <a:lstStyle/>
        <a:p>
          <a:r>
            <a:rPr lang="en-GB" dirty="0"/>
            <a:t>Life cycle inventory data collection</a:t>
          </a:r>
        </a:p>
      </dgm:t>
    </dgm:pt>
    <dgm:pt modelId="{9C213283-2907-C74C-A400-5E151F8EB8A4}" type="parTrans" cxnId="{A1514D9A-4F18-154D-B5B5-8F8E4EBFE274}">
      <dgm:prSet/>
      <dgm:spPr/>
      <dgm:t>
        <a:bodyPr/>
        <a:lstStyle/>
        <a:p>
          <a:endParaRPr lang="en-GB"/>
        </a:p>
      </dgm:t>
    </dgm:pt>
    <dgm:pt modelId="{8582DDA7-A32C-3A4C-988B-B9C04DDD4245}" type="sibTrans" cxnId="{A1514D9A-4F18-154D-B5B5-8F8E4EBFE274}">
      <dgm:prSet/>
      <dgm:spPr/>
      <dgm:t>
        <a:bodyPr/>
        <a:lstStyle/>
        <a:p>
          <a:endParaRPr lang="en-GB"/>
        </a:p>
      </dgm:t>
    </dgm:pt>
    <dgm:pt modelId="{6EC02410-2DFF-9E4E-8A80-74FE7771BC5A}">
      <dgm:prSet phldrT="[Text]"/>
      <dgm:spPr>
        <a:solidFill>
          <a:schemeClr val="accent4"/>
        </a:solidFill>
      </dgm:spPr>
      <dgm:t>
        <a:bodyPr/>
        <a:lstStyle/>
        <a:p>
          <a:r>
            <a:rPr lang="en-GB" dirty="0"/>
            <a:t>Life cycle modelling</a:t>
          </a:r>
        </a:p>
      </dgm:t>
    </dgm:pt>
    <dgm:pt modelId="{F19AE8D0-F13C-F249-9B53-B662C9437547}" type="parTrans" cxnId="{689684AF-B38B-3346-8444-A7675370BD60}">
      <dgm:prSet/>
      <dgm:spPr/>
      <dgm:t>
        <a:bodyPr/>
        <a:lstStyle/>
        <a:p>
          <a:endParaRPr lang="en-GB"/>
        </a:p>
      </dgm:t>
    </dgm:pt>
    <dgm:pt modelId="{E183CC94-3266-2240-AC40-F4177B012F06}" type="sibTrans" cxnId="{689684AF-B38B-3346-8444-A7675370BD60}">
      <dgm:prSet/>
      <dgm:spPr/>
      <dgm:t>
        <a:bodyPr/>
        <a:lstStyle/>
        <a:p>
          <a:endParaRPr lang="en-GB"/>
        </a:p>
      </dgm:t>
    </dgm:pt>
    <dgm:pt modelId="{61DF3DC3-CE0E-D14A-8FCE-4952A568485A}">
      <dgm:prSet phldrT="[Text]"/>
      <dgm:spPr/>
      <dgm:t>
        <a:bodyPr/>
        <a:lstStyle/>
        <a:p>
          <a:r>
            <a:rPr lang="en-GB" dirty="0"/>
            <a:t>Life cycle impact assessment</a:t>
          </a:r>
        </a:p>
      </dgm:t>
    </dgm:pt>
    <dgm:pt modelId="{63CF3D34-36A6-D448-9CFA-C9CC9B98308F}" type="parTrans" cxnId="{D0C81412-9783-DC44-951C-7B0A3C012721}">
      <dgm:prSet/>
      <dgm:spPr/>
      <dgm:t>
        <a:bodyPr/>
        <a:lstStyle/>
        <a:p>
          <a:endParaRPr lang="en-GB"/>
        </a:p>
      </dgm:t>
    </dgm:pt>
    <dgm:pt modelId="{459BEC61-53A4-6745-B7E2-9C2000A6E1E8}" type="sibTrans" cxnId="{D0C81412-9783-DC44-951C-7B0A3C012721}">
      <dgm:prSet/>
      <dgm:spPr/>
      <dgm:t>
        <a:bodyPr/>
        <a:lstStyle/>
        <a:p>
          <a:endParaRPr lang="en-GB"/>
        </a:p>
      </dgm:t>
    </dgm:pt>
    <dgm:pt modelId="{C5EC4BDC-30F3-D743-8B9E-3CFF9E5F7055}" type="pres">
      <dgm:prSet presAssocID="{97911646-0EBD-0248-8FA4-E6FCE6EA0A18}" presName="Name0" presStyleCnt="0">
        <dgm:presLayoutVars>
          <dgm:dir/>
          <dgm:animLvl val="lvl"/>
          <dgm:resizeHandles val="exact"/>
        </dgm:presLayoutVars>
      </dgm:prSet>
      <dgm:spPr/>
    </dgm:pt>
    <dgm:pt modelId="{A765B54B-1DE0-6C4B-8FC2-9E7E74B7B4D6}" type="pres">
      <dgm:prSet presAssocID="{670E7F11-2933-504A-9B31-B1D8A99DE293}" presName="parTxOnly" presStyleLbl="node1" presStyleIdx="0" presStyleCnt="4">
        <dgm:presLayoutVars>
          <dgm:chMax val="0"/>
          <dgm:chPref val="0"/>
          <dgm:bulletEnabled val="1"/>
        </dgm:presLayoutVars>
      </dgm:prSet>
      <dgm:spPr/>
    </dgm:pt>
    <dgm:pt modelId="{DB2B4DB8-81CC-5D47-9271-B0514A6C4855}" type="pres">
      <dgm:prSet presAssocID="{5F9DCC74-AE47-AA4C-A0C4-4C3E36914D82}" presName="parTxOnlySpace" presStyleCnt="0"/>
      <dgm:spPr/>
    </dgm:pt>
    <dgm:pt modelId="{58678D24-23B3-844A-98A3-36F5E1052801}" type="pres">
      <dgm:prSet presAssocID="{5E2CBF11-408D-5A4F-BE74-9872997B55E3}" presName="parTxOnly" presStyleLbl="node1" presStyleIdx="1" presStyleCnt="4">
        <dgm:presLayoutVars>
          <dgm:chMax val="0"/>
          <dgm:chPref val="0"/>
          <dgm:bulletEnabled val="1"/>
        </dgm:presLayoutVars>
      </dgm:prSet>
      <dgm:spPr/>
    </dgm:pt>
    <dgm:pt modelId="{E3B04C32-13E6-A54A-8515-96E5C51D2D26}" type="pres">
      <dgm:prSet presAssocID="{8582DDA7-A32C-3A4C-988B-B9C04DDD4245}" presName="parTxOnlySpace" presStyleCnt="0"/>
      <dgm:spPr/>
    </dgm:pt>
    <dgm:pt modelId="{566AF755-8139-6F40-B8A0-E89C64205BFE}" type="pres">
      <dgm:prSet presAssocID="{6EC02410-2DFF-9E4E-8A80-74FE7771BC5A}" presName="parTxOnly" presStyleLbl="node1" presStyleIdx="2" presStyleCnt="4">
        <dgm:presLayoutVars>
          <dgm:chMax val="0"/>
          <dgm:chPref val="0"/>
          <dgm:bulletEnabled val="1"/>
        </dgm:presLayoutVars>
      </dgm:prSet>
      <dgm:spPr/>
    </dgm:pt>
    <dgm:pt modelId="{9B4BB72C-4009-FD4C-B53A-96C5D21C2ED0}" type="pres">
      <dgm:prSet presAssocID="{E183CC94-3266-2240-AC40-F4177B012F06}" presName="parTxOnlySpace" presStyleCnt="0"/>
      <dgm:spPr/>
    </dgm:pt>
    <dgm:pt modelId="{455AC8DB-D046-C040-A267-99587D49E1F3}" type="pres">
      <dgm:prSet presAssocID="{61DF3DC3-CE0E-D14A-8FCE-4952A568485A}" presName="parTxOnly" presStyleLbl="node1" presStyleIdx="3" presStyleCnt="4">
        <dgm:presLayoutVars>
          <dgm:chMax val="0"/>
          <dgm:chPref val="0"/>
          <dgm:bulletEnabled val="1"/>
        </dgm:presLayoutVars>
      </dgm:prSet>
      <dgm:spPr/>
    </dgm:pt>
  </dgm:ptLst>
  <dgm:cxnLst>
    <dgm:cxn modelId="{D0C81412-9783-DC44-951C-7B0A3C012721}" srcId="{97911646-0EBD-0248-8FA4-E6FCE6EA0A18}" destId="{61DF3DC3-CE0E-D14A-8FCE-4952A568485A}" srcOrd="3" destOrd="0" parTransId="{63CF3D34-36A6-D448-9CFA-C9CC9B98308F}" sibTransId="{459BEC61-53A4-6745-B7E2-9C2000A6E1E8}"/>
    <dgm:cxn modelId="{A02FE713-BB76-1849-9FDD-E3DB5221E199}" srcId="{97911646-0EBD-0248-8FA4-E6FCE6EA0A18}" destId="{670E7F11-2933-504A-9B31-B1D8A99DE293}" srcOrd="0" destOrd="0" parTransId="{D9438749-B8C8-0B47-8278-4085A612EAC5}" sibTransId="{5F9DCC74-AE47-AA4C-A0C4-4C3E36914D82}"/>
    <dgm:cxn modelId="{1714B029-1814-854B-BBEC-C0A992E84661}" type="presOf" srcId="{61DF3DC3-CE0E-D14A-8FCE-4952A568485A}" destId="{455AC8DB-D046-C040-A267-99587D49E1F3}" srcOrd="0" destOrd="0" presId="urn:microsoft.com/office/officeart/2005/8/layout/chevron1"/>
    <dgm:cxn modelId="{A1514D9A-4F18-154D-B5B5-8F8E4EBFE274}" srcId="{97911646-0EBD-0248-8FA4-E6FCE6EA0A18}" destId="{5E2CBF11-408D-5A4F-BE74-9872997B55E3}" srcOrd="1" destOrd="0" parTransId="{9C213283-2907-C74C-A400-5E151F8EB8A4}" sibTransId="{8582DDA7-A32C-3A4C-988B-B9C04DDD4245}"/>
    <dgm:cxn modelId="{689684AF-B38B-3346-8444-A7675370BD60}" srcId="{97911646-0EBD-0248-8FA4-E6FCE6EA0A18}" destId="{6EC02410-2DFF-9E4E-8A80-74FE7771BC5A}" srcOrd="2" destOrd="0" parTransId="{F19AE8D0-F13C-F249-9B53-B662C9437547}" sibTransId="{E183CC94-3266-2240-AC40-F4177B012F06}"/>
    <dgm:cxn modelId="{0E184DBA-589A-FF43-9A8C-08B94BD567AF}" type="presOf" srcId="{6EC02410-2DFF-9E4E-8A80-74FE7771BC5A}" destId="{566AF755-8139-6F40-B8A0-E89C64205BFE}" srcOrd="0" destOrd="0" presId="urn:microsoft.com/office/officeart/2005/8/layout/chevron1"/>
    <dgm:cxn modelId="{DBA166C3-6A67-904D-B68E-9642DC951FD7}" type="presOf" srcId="{97911646-0EBD-0248-8FA4-E6FCE6EA0A18}" destId="{C5EC4BDC-30F3-D743-8B9E-3CFF9E5F7055}" srcOrd="0" destOrd="0" presId="urn:microsoft.com/office/officeart/2005/8/layout/chevron1"/>
    <dgm:cxn modelId="{000962F8-0269-684F-84C9-8E74BBE3BD82}" type="presOf" srcId="{670E7F11-2933-504A-9B31-B1D8A99DE293}" destId="{A765B54B-1DE0-6C4B-8FC2-9E7E74B7B4D6}" srcOrd="0" destOrd="0" presId="urn:microsoft.com/office/officeart/2005/8/layout/chevron1"/>
    <dgm:cxn modelId="{47957DFB-E3D1-2940-A23C-697C7C52B552}" type="presOf" srcId="{5E2CBF11-408D-5A4F-BE74-9872997B55E3}" destId="{58678D24-23B3-844A-98A3-36F5E1052801}" srcOrd="0" destOrd="0" presId="urn:microsoft.com/office/officeart/2005/8/layout/chevron1"/>
    <dgm:cxn modelId="{0E9B3ABF-07A9-FC4E-A1FD-97257A92B600}" type="presParOf" srcId="{C5EC4BDC-30F3-D743-8B9E-3CFF9E5F7055}" destId="{A765B54B-1DE0-6C4B-8FC2-9E7E74B7B4D6}" srcOrd="0" destOrd="0" presId="urn:microsoft.com/office/officeart/2005/8/layout/chevron1"/>
    <dgm:cxn modelId="{C5C50200-D5BA-1D48-9E32-F20A6E093214}" type="presParOf" srcId="{C5EC4BDC-30F3-D743-8B9E-3CFF9E5F7055}" destId="{DB2B4DB8-81CC-5D47-9271-B0514A6C4855}" srcOrd="1" destOrd="0" presId="urn:microsoft.com/office/officeart/2005/8/layout/chevron1"/>
    <dgm:cxn modelId="{88D3CFEE-B55C-6B49-8DDC-C647BE229FBF}" type="presParOf" srcId="{C5EC4BDC-30F3-D743-8B9E-3CFF9E5F7055}" destId="{58678D24-23B3-844A-98A3-36F5E1052801}" srcOrd="2" destOrd="0" presId="urn:microsoft.com/office/officeart/2005/8/layout/chevron1"/>
    <dgm:cxn modelId="{D10D2249-98A2-DE44-BE4F-34A0E20CED12}" type="presParOf" srcId="{C5EC4BDC-30F3-D743-8B9E-3CFF9E5F7055}" destId="{E3B04C32-13E6-A54A-8515-96E5C51D2D26}" srcOrd="3" destOrd="0" presId="urn:microsoft.com/office/officeart/2005/8/layout/chevron1"/>
    <dgm:cxn modelId="{71447B08-F678-994F-84A6-53548FD84008}" type="presParOf" srcId="{C5EC4BDC-30F3-D743-8B9E-3CFF9E5F7055}" destId="{566AF755-8139-6F40-B8A0-E89C64205BFE}" srcOrd="4" destOrd="0" presId="urn:microsoft.com/office/officeart/2005/8/layout/chevron1"/>
    <dgm:cxn modelId="{2F655EDC-3561-F24A-9E18-A867767B5373}" type="presParOf" srcId="{C5EC4BDC-30F3-D743-8B9E-3CFF9E5F7055}" destId="{9B4BB72C-4009-FD4C-B53A-96C5D21C2ED0}" srcOrd="5" destOrd="0" presId="urn:microsoft.com/office/officeart/2005/8/layout/chevron1"/>
    <dgm:cxn modelId="{CDB43D28-3453-AB4A-A99D-0ACE51BDFEE7}" type="presParOf" srcId="{C5EC4BDC-30F3-D743-8B9E-3CFF9E5F7055}" destId="{455AC8DB-D046-C040-A267-99587D49E1F3}"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A118B1-F70F-40CD-BCCB-923BA971C87A}" type="doc">
      <dgm:prSet loTypeId="urn:microsoft.com/office/officeart/2005/8/layout/chevron1" loCatId="process" qsTypeId="urn:microsoft.com/office/officeart/2005/8/quickstyle/simple1" qsCatId="simple" csTypeId="urn:microsoft.com/office/officeart/2005/8/colors/accent1_2" csCatId="accent1" phldr="1"/>
      <dgm:spPr/>
    </dgm:pt>
    <dgm:pt modelId="{BC88D3AC-B1A0-4AE9-8184-FC2651C69557}">
      <dgm:prSet phldrT="[Text]" custT="1"/>
      <dgm:spPr>
        <a:solidFill>
          <a:schemeClr val="accent4">
            <a:lumMod val="20000"/>
            <a:lumOff val="80000"/>
          </a:schemeClr>
        </a:solidFill>
      </dgm:spPr>
      <dgm:t>
        <a:bodyPr/>
        <a:lstStyle/>
        <a:p>
          <a:r>
            <a:rPr lang="fi-FI" sz="1400" dirty="0">
              <a:solidFill>
                <a:schemeClr val="tx1"/>
              </a:solidFill>
            </a:rPr>
            <a:t>Knowledge of </a:t>
          </a:r>
          <a:r>
            <a:rPr lang="fi-FI" sz="1400" dirty="0" err="1">
              <a:solidFill>
                <a:schemeClr val="tx1"/>
              </a:solidFill>
            </a:rPr>
            <a:t>ultrafine</a:t>
          </a:r>
          <a:r>
            <a:rPr lang="fi-FI" sz="1400" dirty="0">
              <a:solidFill>
                <a:schemeClr val="tx1"/>
              </a:solidFill>
            </a:rPr>
            <a:t> (2.5nm), </a:t>
          </a:r>
          <a:r>
            <a:rPr lang="fi-FI" sz="1400" dirty="0" err="1">
              <a:solidFill>
                <a:schemeClr val="tx1"/>
              </a:solidFill>
            </a:rPr>
            <a:t>emerging</a:t>
          </a:r>
          <a:r>
            <a:rPr lang="fi-FI" sz="1400" dirty="0">
              <a:solidFill>
                <a:schemeClr val="tx1"/>
              </a:solidFill>
            </a:rPr>
            <a:t> </a:t>
          </a:r>
          <a:r>
            <a:rPr lang="fi-FI" sz="1400" dirty="0" err="1">
              <a:solidFill>
                <a:schemeClr val="tx1"/>
              </a:solidFill>
            </a:rPr>
            <a:t>pollutants</a:t>
          </a:r>
          <a:r>
            <a:rPr lang="fi-FI" sz="1400" dirty="0">
              <a:solidFill>
                <a:schemeClr val="tx1"/>
              </a:solidFill>
            </a:rPr>
            <a:t> </a:t>
          </a:r>
          <a:r>
            <a:rPr lang="fi-FI" sz="1400" dirty="0" err="1">
              <a:solidFill>
                <a:schemeClr val="tx1"/>
              </a:solidFill>
            </a:rPr>
            <a:t>from</a:t>
          </a:r>
          <a:r>
            <a:rPr lang="fi-FI" sz="1400" dirty="0">
              <a:solidFill>
                <a:schemeClr val="tx1"/>
              </a:solidFill>
            </a:rPr>
            <a:t> </a:t>
          </a:r>
          <a:r>
            <a:rPr lang="fi-FI" sz="1400" dirty="0" err="1">
              <a:solidFill>
                <a:schemeClr val="tx1"/>
              </a:solidFill>
            </a:rPr>
            <a:t>combustion</a:t>
          </a:r>
          <a:r>
            <a:rPr lang="fi-FI" sz="1400" dirty="0">
              <a:solidFill>
                <a:schemeClr val="tx1"/>
              </a:solidFill>
            </a:rPr>
            <a:t> of LCF for </a:t>
          </a:r>
          <a:r>
            <a:rPr lang="fi-FI" sz="1400" dirty="0" err="1">
              <a:solidFill>
                <a:schemeClr val="tx1"/>
              </a:solidFill>
            </a:rPr>
            <a:t>all</a:t>
          </a:r>
          <a:r>
            <a:rPr lang="fi-FI" sz="1400" dirty="0">
              <a:solidFill>
                <a:schemeClr val="tx1"/>
              </a:solidFill>
            </a:rPr>
            <a:t> transport </a:t>
          </a:r>
          <a:r>
            <a:rPr lang="fi-FI" sz="1400" dirty="0" err="1">
              <a:solidFill>
                <a:schemeClr val="tx1"/>
              </a:solidFill>
            </a:rPr>
            <a:t>modes</a:t>
          </a:r>
          <a:endParaRPr lang="fi-FI" sz="1400" dirty="0">
            <a:solidFill>
              <a:schemeClr val="tx1"/>
            </a:solidFill>
          </a:endParaRPr>
        </a:p>
      </dgm:t>
    </dgm:pt>
    <dgm:pt modelId="{E2B41609-C6A7-4A16-B500-A71B348337D3}" type="parTrans" cxnId="{8FFA5229-BFF8-4F83-8CCF-986C02F96044}">
      <dgm:prSet/>
      <dgm:spPr/>
      <dgm:t>
        <a:bodyPr/>
        <a:lstStyle/>
        <a:p>
          <a:endParaRPr lang="en-GB"/>
        </a:p>
      </dgm:t>
    </dgm:pt>
    <dgm:pt modelId="{46976D5E-0C05-4D16-ABC6-B4BF9AFF4AA2}" type="sibTrans" cxnId="{8FFA5229-BFF8-4F83-8CCF-986C02F96044}">
      <dgm:prSet/>
      <dgm:spPr/>
      <dgm:t>
        <a:bodyPr/>
        <a:lstStyle/>
        <a:p>
          <a:endParaRPr lang="en-GB"/>
        </a:p>
      </dgm:t>
    </dgm:pt>
    <dgm:pt modelId="{C08539A3-90C3-4D01-8D8D-1E6EDF7D046E}">
      <dgm:prSet phldrT="[Text]" custT="1"/>
      <dgm:spPr>
        <a:solidFill>
          <a:schemeClr val="accent4">
            <a:lumMod val="20000"/>
            <a:lumOff val="80000"/>
          </a:schemeClr>
        </a:solidFill>
      </dgm:spPr>
      <dgm:t>
        <a:bodyPr/>
        <a:lstStyle/>
        <a:p>
          <a:r>
            <a:rPr lang="fi-FI" sz="1400" dirty="0" err="1">
              <a:solidFill>
                <a:sysClr val="windowText" lastClr="000000"/>
              </a:solidFill>
            </a:rPr>
            <a:t>Scientific</a:t>
          </a:r>
          <a:r>
            <a:rPr lang="fi-FI" sz="1400" dirty="0">
              <a:solidFill>
                <a:sysClr val="windowText" lastClr="000000"/>
              </a:solidFill>
            </a:rPr>
            <a:t> </a:t>
          </a:r>
          <a:r>
            <a:rPr lang="fi-FI" sz="1400" dirty="0" err="1">
              <a:solidFill>
                <a:sysClr val="windowText" lastClr="000000"/>
              </a:solidFill>
            </a:rPr>
            <a:t>knowledge</a:t>
          </a:r>
          <a:r>
            <a:rPr lang="fi-FI" sz="1400" dirty="0">
              <a:solidFill>
                <a:sysClr val="windowText" lastClr="000000"/>
              </a:solidFill>
            </a:rPr>
            <a:t> </a:t>
          </a:r>
          <a:r>
            <a:rPr lang="fi-FI" sz="1400" dirty="0" err="1">
              <a:solidFill>
                <a:sysClr val="windowText" lastClr="000000"/>
              </a:solidFill>
            </a:rPr>
            <a:t>guided</a:t>
          </a:r>
          <a:r>
            <a:rPr lang="fi-FI" sz="1400" dirty="0">
              <a:solidFill>
                <a:sysClr val="windowText" lastClr="000000"/>
              </a:solidFill>
            </a:rPr>
            <a:t> </a:t>
          </a:r>
          <a:r>
            <a:rPr lang="fi-FI" sz="1400" dirty="0" err="1">
              <a:solidFill>
                <a:sysClr val="windowText" lastClr="000000"/>
              </a:solidFill>
            </a:rPr>
            <a:t>policies</a:t>
          </a:r>
          <a:r>
            <a:rPr lang="fi-FI" sz="1400" dirty="0">
              <a:solidFill>
                <a:sysClr val="windowText" lastClr="000000"/>
              </a:solidFill>
            </a:rPr>
            <a:t> </a:t>
          </a:r>
          <a:r>
            <a:rPr lang="fi-FI" sz="1400" dirty="0" err="1">
              <a:solidFill>
                <a:sysClr val="windowText" lastClr="000000"/>
              </a:solidFill>
            </a:rPr>
            <a:t>reducing</a:t>
          </a:r>
          <a:r>
            <a:rPr lang="fi-FI" sz="1400" dirty="0">
              <a:solidFill>
                <a:sysClr val="windowText" lastClr="000000"/>
              </a:solidFill>
            </a:rPr>
            <a:t> </a:t>
          </a:r>
          <a:r>
            <a:rPr lang="fi-FI" sz="1400" dirty="0" err="1">
              <a:solidFill>
                <a:sysClr val="windowText" lastClr="000000"/>
              </a:solidFill>
            </a:rPr>
            <a:t>emissions</a:t>
          </a:r>
          <a:r>
            <a:rPr lang="fi-FI" sz="1400" dirty="0">
              <a:solidFill>
                <a:sysClr val="windowText" lastClr="000000"/>
              </a:solidFill>
            </a:rPr>
            <a:t> and </a:t>
          </a:r>
          <a:r>
            <a:rPr lang="fi-FI" sz="1400" dirty="0" err="1">
              <a:solidFill>
                <a:sysClr val="windowText" lastClr="000000"/>
              </a:solidFill>
            </a:rPr>
            <a:t>overall</a:t>
          </a:r>
          <a:r>
            <a:rPr lang="fi-FI" sz="1400" dirty="0">
              <a:solidFill>
                <a:sysClr val="windowText" lastClr="000000"/>
              </a:solidFill>
            </a:rPr>
            <a:t> </a:t>
          </a:r>
          <a:r>
            <a:rPr lang="fi-FI" sz="1400" dirty="0" err="1">
              <a:solidFill>
                <a:sysClr val="windowText" lastClr="000000"/>
              </a:solidFill>
            </a:rPr>
            <a:t>environmental</a:t>
          </a:r>
          <a:r>
            <a:rPr lang="fi-FI" sz="1400" dirty="0">
              <a:solidFill>
                <a:sysClr val="windowText" lastClr="000000"/>
              </a:solidFill>
            </a:rPr>
            <a:t> </a:t>
          </a:r>
          <a:r>
            <a:rPr lang="fi-FI" sz="1400" dirty="0" err="1">
              <a:solidFill>
                <a:sysClr val="windowText" lastClr="000000"/>
              </a:solidFill>
            </a:rPr>
            <a:t>impact</a:t>
          </a:r>
          <a:r>
            <a:rPr lang="fi-FI" sz="1400" dirty="0">
              <a:solidFill>
                <a:sysClr val="windowText" lastClr="000000"/>
              </a:solidFill>
            </a:rPr>
            <a:t> </a:t>
          </a:r>
          <a:endParaRPr lang="en-GB" sz="1400" dirty="0">
            <a:solidFill>
              <a:sysClr val="windowText" lastClr="000000"/>
            </a:solidFill>
          </a:endParaRPr>
        </a:p>
      </dgm:t>
    </dgm:pt>
    <dgm:pt modelId="{2AE19ACE-5A47-401A-A79F-3908188B6A6C}" type="parTrans" cxnId="{A05131C8-3C70-41D8-8966-5F46BEC2BBE8}">
      <dgm:prSet/>
      <dgm:spPr/>
      <dgm:t>
        <a:bodyPr/>
        <a:lstStyle/>
        <a:p>
          <a:endParaRPr lang="en-GB"/>
        </a:p>
      </dgm:t>
    </dgm:pt>
    <dgm:pt modelId="{3D6E186B-F354-4305-8DE9-EA0FC1B97793}" type="sibTrans" cxnId="{A05131C8-3C70-41D8-8966-5F46BEC2BBE8}">
      <dgm:prSet/>
      <dgm:spPr/>
      <dgm:t>
        <a:bodyPr/>
        <a:lstStyle/>
        <a:p>
          <a:endParaRPr lang="en-GB"/>
        </a:p>
      </dgm:t>
    </dgm:pt>
    <dgm:pt modelId="{152655DA-84E8-4952-81F2-7E8AC4364EE7}" type="pres">
      <dgm:prSet presAssocID="{D7A118B1-F70F-40CD-BCCB-923BA971C87A}" presName="Name0" presStyleCnt="0">
        <dgm:presLayoutVars>
          <dgm:dir/>
          <dgm:animLvl val="lvl"/>
          <dgm:resizeHandles val="exact"/>
        </dgm:presLayoutVars>
      </dgm:prSet>
      <dgm:spPr/>
    </dgm:pt>
    <dgm:pt modelId="{6AE9EC01-57A5-42E3-89A3-8FBD5118A60D}" type="pres">
      <dgm:prSet presAssocID="{BC88D3AC-B1A0-4AE9-8184-FC2651C69557}" presName="parTxOnly" presStyleLbl="node1" presStyleIdx="0" presStyleCnt="2" custLinFactNeighborY="1171">
        <dgm:presLayoutVars>
          <dgm:chMax val="0"/>
          <dgm:chPref val="0"/>
          <dgm:bulletEnabled val="1"/>
        </dgm:presLayoutVars>
      </dgm:prSet>
      <dgm:spPr/>
    </dgm:pt>
    <dgm:pt modelId="{C04356F2-00B7-4114-97BC-476F70B7F977}" type="pres">
      <dgm:prSet presAssocID="{46976D5E-0C05-4D16-ABC6-B4BF9AFF4AA2}" presName="parTxOnlySpace" presStyleCnt="0"/>
      <dgm:spPr/>
    </dgm:pt>
    <dgm:pt modelId="{8A296D74-0BBD-49B5-BC4F-A97C70F477C6}" type="pres">
      <dgm:prSet presAssocID="{C08539A3-90C3-4D01-8D8D-1E6EDF7D046E}" presName="parTxOnly" presStyleLbl="node1" presStyleIdx="1" presStyleCnt="2" custLinFactNeighborY="1171">
        <dgm:presLayoutVars>
          <dgm:chMax val="0"/>
          <dgm:chPref val="0"/>
          <dgm:bulletEnabled val="1"/>
        </dgm:presLayoutVars>
      </dgm:prSet>
      <dgm:spPr/>
    </dgm:pt>
  </dgm:ptLst>
  <dgm:cxnLst>
    <dgm:cxn modelId="{A24CB218-416D-4188-9FC1-A387C739E9CD}" type="presOf" srcId="{BC88D3AC-B1A0-4AE9-8184-FC2651C69557}" destId="{6AE9EC01-57A5-42E3-89A3-8FBD5118A60D}" srcOrd="0" destOrd="0" presId="urn:microsoft.com/office/officeart/2005/8/layout/chevron1"/>
    <dgm:cxn modelId="{8FFA5229-BFF8-4F83-8CCF-986C02F96044}" srcId="{D7A118B1-F70F-40CD-BCCB-923BA971C87A}" destId="{BC88D3AC-B1A0-4AE9-8184-FC2651C69557}" srcOrd="0" destOrd="0" parTransId="{E2B41609-C6A7-4A16-B500-A71B348337D3}" sibTransId="{46976D5E-0C05-4D16-ABC6-B4BF9AFF4AA2}"/>
    <dgm:cxn modelId="{46606548-BA91-41A4-BF7A-8371A29C3561}" type="presOf" srcId="{D7A118B1-F70F-40CD-BCCB-923BA971C87A}" destId="{152655DA-84E8-4952-81F2-7E8AC4364EE7}" srcOrd="0" destOrd="0" presId="urn:microsoft.com/office/officeart/2005/8/layout/chevron1"/>
    <dgm:cxn modelId="{5258AEB7-56A6-4FCA-8A30-1805142BE156}" type="presOf" srcId="{C08539A3-90C3-4D01-8D8D-1E6EDF7D046E}" destId="{8A296D74-0BBD-49B5-BC4F-A97C70F477C6}" srcOrd="0" destOrd="0" presId="urn:microsoft.com/office/officeart/2005/8/layout/chevron1"/>
    <dgm:cxn modelId="{A05131C8-3C70-41D8-8966-5F46BEC2BBE8}" srcId="{D7A118B1-F70F-40CD-BCCB-923BA971C87A}" destId="{C08539A3-90C3-4D01-8D8D-1E6EDF7D046E}" srcOrd="1" destOrd="0" parTransId="{2AE19ACE-5A47-401A-A79F-3908188B6A6C}" sibTransId="{3D6E186B-F354-4305-8DE9-EA0FC1B97793}"/>
    <dgm:cxn modelId="{4E346EE4-FB64-4B1C-9F32-E4CD60BCA31A}" type="presParOf" srcId="{152655DA-84E8-4952-81F2-7E8AC4364EE7}" destId="{6AE9EC01-57A5-42E3-89A3-8FBD5118A60D}" srcOrd="0" destOrd="0" presId="urn:microsoft.com/office/officeart/2005/8/layout/chevron1"/>
    <dgm:cxn modelId="{2A4588F7-A023-4A03-A2F9-1097FC5128AD}" type="presParOf" srcId="{152655DA-84E8-4952-81F2-7E8AC4364EE7}" destId="{C04356F2-00B7-4114-97BC-476F70B7F977}" srcOrd="1" destOrd="0" presId="urn:microsoft.com/office/officeart/2005/8/layout/chevron1"/>
    <dgm:cxn modelId="{7CC31632-7863-455C-8CC1-76C2CB63E7F5}" type="presParOf" srcId="{152655DA-84E8-4952-81F2-7E8AC4364EE7}" destId="{8A296D74-0BBD-49B5-BC4F-A97C70F477C6}" srcOrd="2"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A118B1-F70F-40CD-BCCB-923BA971C87A}" type="doc">
      <dgm:prSet loTypeId="urn:microsoft.com/office/officeart/2005/8/layout/chevron1" loCatId="process" qsTypeId="urn:microsoft.com/office/officeart/2005/8/quickstyle/simple1" qsCatId="simple" csTypeId="urn:microsoft.com/office/officeart/2005/8/colors/accent1_2" csCatId="accent1" phldr="1"/>
      <dgm:spPr/>
    </dgm:pt>
    <dgm:pt modelId="{BC88D3AC-B1A0-4AE9-8184-FC2651C69557}">
      <dgm:prSet phldrT="[Text]" custT="1"/>
      <dgm:spPr>
        <a:solidFill>
          <a:schemeClr val="accent2">
            <a:lumMod val="20000"/>
            <a:lumOff val="80000"/>
          </a:schemeClr>
        </a:solidFill>
      </dgm:spPr>
      <dgm:t>
        <a:bodyPr/>
        <a:lstStyle/>
        <a:p>
          <a:r>
            <a:rPr lang="fi-FI" sz="1400" dirty="0">
              <a:solidFill>
                <a:schemeClr val="tx1"/>
              </a:solidFill>
            </a:rPr>
            <a:t>Air </a:t>
          </a:r>
          <a:r>
            <a:rPr lang="fi-FI" sz="1400" dirty="0" err="1">
              <a:solidFill>
                <a:schemeClr val="tx1"/>
              </a:solidFill>
            </a:rPr>
            <a:t>pollution</a:t>
          </a:r>
          <a:r>
            <a:rPr lang="fi-FI" sz="1400" dirty="0">
              <a:solidFill>
                <a:schemeClr val="tx1"/>
              </a:solidFill>
            </a:rPr>
            <a:t> </a:t>
          </a:r>
          <a:r>
            <a:rPr lang="fi-FI" sz="1400" dirty="0" err="1">
              <a:solidFill>
                <a:schemeClr val="tx1"/>
              </a:solidFill>
            </a:rPr>
            <a:t>exposure</a:t>
          </a:r>
          <a:r>
            <a:rPr lang="fi-FI" sz="1400" dirty="0">
              <a:solidFill>
                <a:schemeClr val="tx1"/>
              </a:solidFill>
            </a:rPr>
            <a:t> </a:t>
          </a:r>
          <a:r>
            <a:rPr lang="fi-FI" sz="1400" dirty="0" err="1">
              <a:solidFill>
                <a:schemeClr val="tx1"/>
              </a:solidFill>
            </a:rPr>
            <a:t>projections</a:t>
          </a:r>
          <a:r>
            <a:rPr lang="fi-FI" sz="1400" dirty="0">
              <a:solidFill>
                <a:schemeClr val="tx1"/>
              </a:solidFill>
            </a:rPr>
            <a:t> </a:t>
          </a:r>
          <a:r>
            <a:rPr lang="fi-FI" sz="1400" dirty="0" err="1">
              <a:solidFill>
                <a:schemeClr val="tx1"/>
              </a:solidFill>
            </a:rPr>
            <a:t>up</a:t>
          </a:r>
          <a:r>
            <a:rPr lang="fi-FI" sz="1400" dirty="0">
              <a:solidFill>
                <a:schemeClr val="tx1"/>
              </a:solidFill>
            </a:rPr>
            <a:t> to 2025 </a:t>
          </a:r>
          <a:r>
            <a:rPr lang="fi-FI" sz="1400" dirty="0" err="1">
              <a:solidFill>
                <a:schemeClr val="tx1"/>
              </a:solidFill>
            </a:rPr>
            <a:t>further</a:t>
          </a:r>
          <a:r>
            <a:rPr lang="fi-FI" sz="1400" dirty="0">
              <a:solidFill>
                <a:schemeClr val="tx1"/>
              </a:solidFill>
            </a:rPr>
            <a:t> </a:t>
          </a:r>
          <a:r>
            <a:rPr lang="fi-FI" sz="1400" dirty="0" err="1">
              <a:solidFill>
                <a:schemeClr val="tx1"/>
              </a:solidFill>
            </a:rPr>
            <a:t>updated</a:t>
          </a:r>
          <a:r>
            <a:rPr lang="fi-FI" sz="1400" dirty="0">
              <a:solidFill>
                <a:schemeClr val="tx1"/>
              </a:solidFill>
            </a:rPr>
            <a:t> </a:t>
          </a:r>
          <a:r>
            <a:rPr lang="fi-FI" sz="1400" dirty="0" err="1">
              <a:solidFill>
                <a:schemeClr val="tx1"/>
              </a:solidFill>
            </a:rPr>
            <a:t>by</a:t>
          </a:r>
          <a:r>
            <a:rPr lang="fi-FI" sz="1400" dirty="0">
              <a:solidFill>
                <a:schemeClr val="tx1"/>
              </a:solidFill>
            </a:rPr>
            <a:t> </a:t>
          </a:r>
          <a:r>
            <a:rPr lang="fi-FI" sz="1400" dirty="0" err="1">
              <a:solidFill>
                <a:schemeClr val="tx1"/>
              </a:solidFill>
            </a:rPr>
            <a:t>other</a:t>
          </a:r>
          <a:r>
            <a:rPr lang="fi-FI" sz="1400" dirty="0">
              <a:solidFill>
                <a:schemeClr val="tx1"/>
              </a:solidFill>
            </a:rPr>
            <a:t> </a:t>
          </a:r>
          <a:r>
            <a:rPr lang="fi-FI" sz="1400" dirty="0" err="1">
              <a:solidFill>
                <a:schemeClr val="tx1"/>
              </a:solidFill>
            </a:rPr>
            <a:t>scientists</a:t>
          </a:r>
          <a:endParaRPr lang="fi-FI" sz="1400" dirty="0">
            <a:solidFill>
              <a:schemeClr val="tx1"/>
            </a:solidFill>
          </a:endParaRPr>
        </a:p>
      </dgm:t>
    </dgm:pt>
    <dgm:pt modelId="{E2B41609-C6A7-4A16-B500-A71B348337D3}" type="parTrans" cxnId="{8FFA5229-BFF8-4F83-8CCF-986C02F96044}">
      <dgm:prSet/>
      <dgm:spPr/>
      <dgm:t>
        <a:bodyPr/>
        <a:lstStyle/>
        <a:p>
          <a:endParaRPr lang="en-GB"/>
        </a:p>
      </dgm:t>
    </dgm:pt>
    <dgm:pt modelId="{46976D5E-0C05-4D16-ABC6-B4BF9AFF4AA2}" type="sibTrans" cxnId="{8FFA5229-BFF8-4F83-8CCF-986C02F96044}">
      <dgm:prSet/>
      <dgm:spPr/>
      <dgm:t>
        <a:bodyPr/>
        <a:lstStyle/>
        <a:p>
          <a:endParaRPr lang="en-GB"/>
        </a:p>
      </dgm:t>
    </dgm:pt>
    <dgm:pt modelId="{7FA20108-D81B-42CA-AB49-5F096323EFFF}">
      <dgm:prSet phldrT="[Text]" custT="1"/>
      <dgm:spPr>
        <a:solidFill>
          <a:schemeClr val="accent2">
            <a:lumMod val="20000"/>
            <a:lumOff val="80000"/>
          </a:schemeClr>
        </a:solidFill>
      </dgm:spPr>
      <dgm:t>
        <a:bodyPr/>
        <a:lstStyle/>
        <a:p>
          <a:r>
            <a:rPr lang="fi-FI" sz="1400" dirty="0" err="1">
              <a:solidFill>
                <a:schemeClr val="tx1"/>
              </a:solidFill>
            </a:rPr>
            <a:t>Exposure</a:t>
          </a:r>
          <a:r>
            <a:rPr lang="fi-FI" sz="1400" dirty="0">
              <a:solidFill>
                <a:schemeClr val="tx1"/>
              </a:solidFill>
            </a:rPr>
            <a:t> </a:t>
          </a:r>
          <a:r>
            <a:rPr lang="fi-FI" sz="1400" dirty="0" err="1">
              <a:solidFill>
                <a:schemeClr val="tx1"/>
              </a:solidFill>
            </a:rPr>
            <a:t>projections</a:t>
          </a:r>
          <a:r>
            <a:rPr lang="fi-FI" sz="1400" dirty="0">
              <a:solidFill>
                <a:schemeClr val="tx1"/>
              </a:solidFill>
            </a:rPr>
            <a:t> </a:t>
          </a:r>
          <a:r>
            <a:rPr lang="fi-FI" sz="1400" dirty="0" err="1">
              <a:solidFill>
                <a:schemeClr val="tx1"/>
              </a:solidFill>
            </a:rPr>
            <a:t>guided</a:t>
          </a:r>
          <a:r>
            <a:rPr lang="fi-FI" sz="1400" dirty="0">
              <a:solidFill>
                <a:schemeClr val="tx1"/>
              </a:solidFill>
            </a:rPr>
            <a:t> </a:t>
          </a:r>
          <a:r>
            <a:rPr lang="fi-FI" sz="1400" dirty="0" err="1">
              <a:solidFill>
                <a:schemeClr val="tx1"/>
              </a:solidFill>
            </a:rPr>
            <a:t>policy-making</a:t>
          </a:r>
          <a:r>
            <a:rPr lang="fi-FI" sz="1400" dirty="0">
              <a:solidFill>
                <a:schemeClr val="tx1"/>
              </a:solidFill>
            </a:rPr>
            <a:t> and </a:t>
          </a:r>
          <a:r>
            <a:rPr lang="fi-FI" sz="1400" dirty="0" err="1">
              <a:solidFill>
                <a:schemeClr val="tx1"/>
              </a:solidFill>
            </a:rPr>
            <a:t>technology</a:t>
          </a:r>
          <a:r>
            <a:rPr lang="fi-FI" sz="1400" dirty="0">
              <a:solidFill>
                <a:schemeClr val="tx1"/>
              </a:solidFill>
            </a:rPr>
            <a:t> </a:t>
          </a:r>
          <a:r>
            <a:rPr lang="fi-FI" sz="1400" dirty="0" err="1">
              <a:solidFill>
                <a:schemeClr val="tx1"/>
              </a:solidFill>
            </a:rPr>
            <a:t>selection</a:t>
          </a:r>
          <a:endParaRPr lang="fi-FI" sz="1400" dirty="0">
            <a:solidFill>
              <a:schemeClr val="tx1"/>
            </a:solidFill>
          </a:endParaRPr>
        </a:p>
      </dgm:t>
    </dgm:pt>
    <dgm:pt modelId="{8F6F236F-412E-4DF9-87C8-6283A96F3372}" type="parTrans" cxnId="{649A94D9-DFA5-4D50-8024-2C04D419FF6F}">
      <dgm:prSet/>
      <dgm:spPr/>
      <dgm:t>
        <a:bodyPr/>
        <a:lstStyle/>
        <a:p>
          <a:endParaRPr lang="en-GB"/>
        </a:p>
      </dgm:t>
    </dgm:pt>
    <dgm:pt modelId="{F9F75A17-AAA8-4B0E-AB28-8BBF55895B21}" type="sibTrans" cxnId="{649A94D9-DFA5-4D50-8024-2C04D419FF6F}">
      <dgm:prSet/>
      <dgm:spPr/>
      <dgm:t>
        <a:bodyPr/>
        <a:lstStyle/>
        <a:p>
          <a:endParaRPr lang="en-GB"/>
        </a:p>
      </dgm:t>
    </dgm:pt>
    <dgm:pt modelId="{A170CFE3-50FE-4E85-9CA4-8DD6F7D22DBA}" type="pres">
      <dgm:prSet presAssocID="{D7A118B1-F70F-40CD-BCCB-923BA971C87A}" presName="Name0" presStyleCnt="0">
        <dgm:presLayoutVars>
          <dgm:dir/>
          <dgm:animLvl val="lvl"/>
          <dgm:resizeHandles val="exact"/>
        </dgm:presLayoutVars>
      </dgm:prSet>
      <dgm:spPr/>
    </dgm:pt>
    <dgm:pt modelId="{F02D6754-B43B-4A14-B206-8601C8764E1F}" type="pres">
      <dgm:prSet presAssocID="{BC88D3AC-B1A0-4AE9-8184-FC2651C69557}" presName="parTxOnly" presStyleLbl="node1" presStyleIdx="0" presStyleCnt="2">
        <dgm:presLayoutVars>
          <dgm:chMax val="0"/>
          <dgm:chPref val="0"/>
          <dgm:bulletEnabled val="1"/>
        </dgm:presLayoutVars>
      </dgm:prSet>
      <dgm:spPr/>
    </dgm:pt>
    <dgm:pt modelId="{DD11A1AA-7554-4B8B-A2B2-F991C6F7AD23}" type="pres">
      <dgm:prSet presAssocID="{46976D5E-0C05-4D16-ABC6-B4BF9AFF4AA2}" presName="parTxOnlySpace" presStyleCnt="0"/>
      <dgm:spPr/>
    </dgm:pt>
    <dgm:pt modelId="{87147282-30F2-4C03-B9C9-BDEB74E140C3}" type="pres">
      <dgm:prSet presAssocID="{7FA20108-D81B-42CA-AB49-5F096323EFFF}" presName="parTxOnly" presStyleLbl="node1" presStyleIdx="1" presStyleCnt="2">
        <dgm:presLayoutVars>
          <dgm:chMax val="0"/>
          <dgm:chPref val="0"/>
          <dgm:bulletEnabled val="1"/>
        </dgm:presLayoutVars>
      </dgm:prSet>
      <dgm:spPr/>
    </dgm:pt>
  </dgm:ptLst>
  <dgm:cxnLst>
    <dgm:cxn modelId="{8FFA5229-BFF8-4F83-8CCF-986C02F96044}" srcId="{D7A118B1-F70F-40CD-BCCB-923BA971C87A}" destId="{BC88D3AC-B1A0-4AE9-8184-FC2651C69557}" srcOrd="0" destOrd="0" parTransId="{E2B41609-C6A7-4A16-B500-A71B348337D3}" sibTransId="{46976D5E-0C05-4D16-ABC6-B4BF9AFF4AA2}"/>
    <dgm:cxn modelId="{027E342B-D3F4-493F-9F11-90222D52A9B7}" type="presOf" srcId="{BC88D3AC-B1A0-4AE9-8184-FC2651C69557}" destId="{F02D6754-B43B-4A14-B206-8601C8764E1F}" srcOrd="0" destOrd="0" presId="urn:microsoft.com/office/officeart/2005/8/layout/chevron1"/>
    <dgm:cxn modelId="{06FF4E7A-DDA6-4056-9CD8-A74B155886EC}" type="presOf" srcId="{7FA20108-D81B-42CA-AB49-5F096323EFFF}" destId="{87147282-30F2-4C03-B9C9-BDEB74E140C3}" srcOrd="0" destOrd="0" presId="urn:microsoft.com/office/officeart/2005/8/layout/chevron1"/>
    <dgm:cxn modelId="{649A94D9-DFA5-4D50-8024-2C04D419FF6F}" srcId="{D7A118B1-F70F-40CD-BCCB-923BA971C87A}" destId="{7FA20108-D81B-42CA-AB49-5F096323EFFF}" srcOrd="1" destOrd="0" parTransId="{8F6F236F-412E-4DF9-87C8-6283A96F3372}" sibTransId="{F9F75A17-AAA8-4B0E-AB28-8BBF55895B21}"/>
    <dgm:cxn modelId="{CB2498E0-4CBE-425B-A05A-51C344E5D145}" type="presOf" srcId="{D7A118B1-F70F-40CD-BCCB-923BA971C87A}" destId="{A170CFE3-50FE-4E85-9CA4-8DD6F7D22DBA}" srcOrd="0" destOrd="0" presId="urn:microsoft.com/office/officeart/2005/8/layout/chevron1"/>
    <dgm:cxn modelId="{711BA7ED-46B6-433E-B12D-546C9B77C077}" type="presParOf" srcId="{A170CFE3-50FE-4E85-9CA4-8DD6F7D22DBA}" destId="{F02D6754-B43B-4A14-B206-8601C8764E1F}" srcOrd="0" destOrd="0" presId="urn:microsoft.com/office/officeart/2005/8/layout/chevron1"/>
    <dgm:cxn modelId="{C3BEE5E0-9675-46B3-987F-4E7DB4BC647C}" type="presParOf" srcId="{A170CFE3-50FE-4E85-9CA4-8DD6F7D22DBA}" destId="{DD11A1AA-7554-4B8B-A2B2-F991C6F7AD23}" srcOrd="1" destOrd="0" presId="urn:microsoft.com/office/officeart/2005/8/layout/chevron1"/>
    <dgm:cxn modelId="{01D98BD4-885E-4D40-9200-EA246292392A}" type="presParOf" srcId="{A170CFE3-50FE-4E85-9CA4-8DD6F7D22DBA}" destId="{87147282-30F2-4C03-B9C9-BDEB74E140C3}" srcOrd="2" destOrd="0" presId="urn:microsoft.com/office/officeart/2005/8/layout/chevron1"/>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A118B1-F70F-40CD-BCCB-923BA971C87A}" type="doc">
      <dgm:prSet loTypeId="urn:microsoft.com/office/officeart/2005/8/layout/chevron1" loCatId="process" qsTypeId="urn:microsoft.com/office/officeart/2005/8/quickstyle/simple1" qsCatId="simple" csTypeId="urn:microsoft.com/office/officeart/2005/8/colors/accent1_2" csCatId="accent1" phldr="1"/>
      <dgm:spPr/>
    </dgm:pt>
    <dgm:pt modelId="{BC88D3AC-B1A0-4AE9-8184-FC2651C69557}">
      <dgm:prSet phldrT="[Text]" custT="1"/>
      <dgm:spPr>
        <a:solidFill>
          <a:schemeClr val="accent6">
            <a:lumMod val="20000"/>
            <a:lumOff val="80000"/>
          </a:schemeClr>
        </a:solidFill>
      </dgm:spPr>
      <dgm:t>
        <a:bodyPr/>
        <a:lstStyle/>
        <a:p>
          <a:r>
            <a:rPr lang="fi-FI" sz="1400" dirty="0" err="1">
              <a:solidFill>
                <a:schemeClr val="tx1"/>
              </a:solidFill>
            </a:rPr>
            <a:t>Published</a:t>
          </a:r>
          <a:r>
            <a:rPr lang="fi-FI" sz="1400" dirty="0">
              <a:solidFill>
                <a:schemeClr val="tx1"/>
              </a:solidFill>
            </a:rPr>
            <a:t> </a:t>
          </a:r>
          <a:r>
            <a:rPr lang="fi-FI" sz="1400" dirty="0" err="1">
              <a:solidFill>
                <a:schemeClr val="tx1"/>
              </a:solidFill>
            </a:rPr>
            <a:t>principles</a:t>
          </a:r>
          <a:r>
            <a:rPr lang="fi-FI" sz="1400" dirty="0">
              <a:solidFill>
                <a:schemeClr val="tx1"/>
              </a:solidFill>
            </a:rPr>
            <a:t> </a:t>
          </a:r>
          <a:r>
            <a:rPr lang="fi-FI" sz="1400" dirty="0" err="1">
              <a:solidFill>
                <a:schemeClr val="tx1"/>
              </a:solidFill>
            </a:rPr>
            <a:t>based</a:t>
          </a:r>
          <a:r>
            <a:rPr lang="fi-FI" sz="1400" dirty="0">
              <a:solidFill>
                <a:schemeClr val="tx1"/>
              </a:solidFill>
            </a:rPr>
            <a:t> DNSH </a:t>
          </a:r>
          <a:r>
            <a:rPr lang="fi-FI" sz="1400" dirty="0" err="1">
              <a:solidFill>
                <a:schemeClr val="tx1"/>
              </a:solidFill>
            </a:rPr>
            <a:t>guided</a:t>
          </a:r>
          <a:r>
            <a:rPr lang="fi-FI" sz="1400" dirty="0">
              <a:solidFill>
                <a:schemeClr val="tx1"/>
              </a:solidFill>
            </a:rPr>
            <a:t> design, </a:t>
          </a:r>
          <a:r>
            <a:rPr lang="fi-FI" sz="1400" dirty="0" err="1">
              <a:solidFill>
                <a:schemeClr val="tx1"/>
              </a:solidFill>
            </a:rPr>
            <a:t>use</a:t>
          </a:r>
          <a:r>
            <a:rPr lang="fi-FI" sz="1400" dirty="0">
              <a:solidFill>
                <a:schemeClr val="tx1"/>
              </a:solidFill>
            </a:rPr>
            <a:t> and </a:t>
          </a:r>
          <a:r>
            <a:rPr lang="fi-FI" sz="1400" dirty="0" err="1">
              <a:solidFill>
                <a:schemeClr val="tx1"/>
              </a:solidFill>
            </a:rPr>
            <a:t>maintanance</a:t>
          </a:r>
          <a:r>
            <a:rPr lang="fi-FI" sz="1400" dirty="0">
              <a:solidFill>
                <a:schemeClr val="tx1"/>
              </a:solidFill>
            </a:rPr>
            <a:t> of </a:t>
          </a:r>
          <a:r>
            <a:rPr lang="fi-FI" sz="1400" dirty="0" err="1">
              <a:solidFill>
                <a:schemeClr val="tx1"/>
              </a:solidFill>
            </a:rPr>
            <a:t>technologies</a:t>
          </a:r>
          <a:endParaRPr lang="fi-FI" sz="1400" dirty="0">
            <a:solidFill>
              <a:schemeClr val="tx1"/>
            </a:solidFill>
          </a:endParaRPr>
        </a:p>
      </dgm:t>
    </dgm:pt>
    <dgm:pt modelId="{E2B41609-C6A7-4A16-B500-A71B348337D3}" type="parTrans" cxnId="{8FFA5229-BFF8-4F83-8CCF-986C02F96044}">
      <dgm:prSet/>
      <dgm:spPr/>
      <dgm:t>
        <a:bodyPr/>
        <a:lstStyle/>
        <a:p>
          <a:endParaRPr lang="en-GB"/>
        </a:p>
      </dgm:t>
    </dgm:pt>
    <dgm:pt modelId="{46976D5E-0C05-4D16-ABC6-B4BF9AFF4AA2}" type="sibTrans" cxnId="{8FFA5229-BFF8-4F83-8CCF-986C02F96044}">
      <dgm:prSet/>
      <dgm:spPr/>
      <dgm:t>
        <a:bodyPr/>
        <a:lstStyle/>
        <a:p>
          <a:endParaRPr lang="en-GB"/>
        </a:p>
      </dgm:t>
    </dgm:pt>
    <dgm:pt modelId="{7FA20108-D81B-42CA-AB49-5F096323EFFF}">
      <dgm:prSet phldrT="[Text]" custT="1"/>
      <dgm:spPr>
        <a:solidFill>
          <a:schemeClr val="accent6">
            <a:lumMod val="20000"/>
            <a:lumOff val="80000"/>
          </a:schemeClr>
        </a:solidFill>
      </dgm:spPr>
      <dgm:t>
        <a:bodyPr/>
        <a:lstStyle/>
        <a:p>
          <a:r>
            <a:rPr lang="fi-FI" sz="1400" dirty="0" err="1">
              <a:solidFill>
                <a:schemeClr val="tx1"/>
              </a:solidFill>
            </a:rPr>
            <a:t>Leadership</a:t>
          </a:r>
          <a:r>
            <a:rPr lang="fi-FI" sz="1400" dirty="0">
              <a:solidFill>
                <a:schemeClr val="tx1"/>
              </a:solidFill>
            </a:rPr>
            <a:t> of European transport </a:t>
          </a:r>
          <a:r>
            <a:rPr lang="fi-FI" sz="1400" dirty="0" err="1">
              <a:solidFill>
                <a:schemeClr val="tx1"/>
              </a:solidFill>
            </a:rPr>
            <a:t>sector</a:t>
          </a:r>
          <a:r>
            <a:rPr lang="fi-FI" sz="1400" dirty="0">
              <a:solidFill>
                <a:schemeClr val="tx1"/>
              </a:solidFill>
            </a:rPr>
            <a:t> is </a:t>
          </a:r>
          <a:r>
            <a:rPr lang="fi-FI" sz="1400" dirty="0" err="1">
              <a:solidFill>
                <a:schemeClr val="tx1"/>
              </a:solidFill>
            </a:rPr>
            <a:t>maintained</a:t>
          </a:r>
          <a:r>
            <a:rPr lang="fi-FI" sz="1400" dirty="0">
              <a:solidFill>
                <a:schemeClr val="tx1"/>
              </a:solidFill>
            </a:rPr>
            <a:t> </a:t>
          </a:r>
          <a:r>
            <a:rPr lang="fi-FI" sz="1400" dirty="0" err="1">
              <a:solidFill>
                <a:schemeClr val="tx1"/>
              </a:solidFill>
            </a:rPr>
            <a:t>while</a:t>
          </a:r>
          <a:r>
            <a:rPr lang="fi-FI" sz="1400" dirty="0">
              <a:solidFill>
                <a:schemeClr val="tx1"/>
              </a:solidFill>
            </a:rPr>
            <a:t> </a:t>
          </a:r>
          <a:r>
            <a:rPr lang="fi-FI" sz="1400" dirty="0" err="1">
              <a:solidFill>
                <a:schemeClr val="tx1"/>
              </a:solidFill>
            </a:rPr>
            <a:t>environmental</a:t>
          </a:r>
          <a:r>
            <a:rPr lang="fi-FI" sz="1400" dirty="0">
              <a:solidFill>
                <a:schemeClr val="tx1"/>
              </a:solidFill>
            </a:rPr>
            <a:t> </a:t>
          </a:r>
          <a:r>
            <a:rPr lang="fi-FI" sz="1400" dirty="0" err="1">
              <a:solidFill>
                <a:schemeClr val="tx1"/>
              </a:solidFill>
            </a:rPr>
            <a:t>impact</a:t>
          </a:r>
          <a:r>
            <a:rPr lang="fi-FI" sz="1400" dirty="0">
              <a:solidFill>
                <a:schemeClr val="tx1"/>
              </a:solidFill>
            </a:rPr>
            <a:t> is </a:t>
          </a:r>
          <a:r>
            <a:rPr lang="fi-FI" sz="1400" dirty="0" err="1">
              <a:solidFill>
                <a:schemeClr val="tx1"/>
              </a:solidFill>
            </a:rPr>
            <a:t>reduced</a:t>
          </a:r>
          <a:endParaRPr lang="fi-FI" sz="1400" dirty="0">
            <a:solidFill>
              <a:schemeClr val="tx1"/>
            </a:solidFill>
          </a:endParaRPr>
        </a:p>
      </dgm:t>
    </dgm:pt>
    <dgm:pt modelId="{8F6F236F-412E-4DF9-87C8-6283A96F3372}" type="parTrans" cxnId="{649A94D9-DFA5-4D50-8024-2C04D419FF6F}">
      <dgm:prSet/>
      <dgm:spPr/>
      <dgm:t>
        <a:bodyPr/>
        <a:lstStyle/>
        <a:p>
          <a:endParaRPr lang="en-GB"/>
        </a:p>
      </dgm:t>
    </dgm:pt>
    <dgm:pt modelId="{F9F75A17-AAA8-4B0E-AB28-8BBF55895B21}" type="sibTrans" cxnId="{649A94D9-DFA5-4D50-8024-2C04D419FF6F}">
      <dgm:prSet/>
      <dgm:spPr/>
      <dgm:t>
        <a:bodyPr/>
        <a:lstStyle/>
        <a:p>
          <a:endParaRPr lang="en-GB"/>
        </a:p>
      </dgm:t>
    </dgm:pt>
    <dgm:pt modelId="{CE057E6B-D3E6-458C-920C-48AD58171BCC}" type="pres">
      <dgm:prSet presAssocID="{D7A118B1-F70F-40CD-BCCB-923BA971C87A}" presName="Name0" presStyleCnt="0">
        <dgm:presLayoutVars>
          <dgm:dir/>
          <dgm:animLvl val="lvl"/>
          <dgm:resizeHandles val="exact"/>
        </dgm:presLayoutVars>
      </dgm:prSet>
      <dgm:spPr/>
    </dgm:pt>
    <dgm:pt modelId="{9D3CAA35-30F4-448F-9600-DC2A06309B45}" type="pres">
      <dgm:prSet presAssocID="{BC88D3AC-B1A0-4AE9-8184-FC2651C69557}" presName="parTxOnly" presStyleLbl="node1" presStyleIdx="0" presStyleCnt="2">
        <dgm:presLayoutVars>
          <dgm:chMax val="0"/>
          <dgm:chPref val="0"/>
          <dgm:bulletEnabled val="1"/>
        </dgm:presLayoutVars>
      </dgm:prSet>
      <dgm:spPr/>
    </dgm:pt>
    <dgm:pt modelId="{56DDF9AD-99F6-4F89-9F1F-BF5554ABDEA6}" type="pres">
      <dgm:prSet presAssocID="{46976D5E-0C05-4D16-ABC6-B4BF9AFF4AA2}" presName="parTxOnlySpace" presStyleCnt="0"/>
      <dgm:spPr/>
    </dgm:pt>
    <dgm:pt modelId="{AB88C8E2-E5FB-4C21-9FA4-DD208AFC811A}" type="pres">
      <dgm:prSet presAssocID="{7FA20108-D81B-42CA-AB49-5F096323EFFF}" presName="parTxOnly" presStyleLbl="node1" presStyleIdx="1" presStyleCnt="2">
        <dgm:presLayoutVars>
          <dgm:chMax val="0"/>
          <dgm:chPref val="0"/>
          <dgm:bulletEnabled val="1"/>
        </dgm:presLayoutVars>
      </dgm:prSet>
      <dgm:spPr/>
    </dgm:pt>
  </dgm:ptLst>
  <dgm:cxnLst>
    <dgm:cxn modelId="{8FFA5229-BFF8-4F83-8CCF-986C02F96044}" srcId="{D7A118B1-F70F-40CD-BCCB-923BA971C87A}" destId="{BC88D3AC-B1A0-4AE9-8184-FC2651C69557}" srcOrd="0" destOrd="0" parTransId="{E2B41609-C6A7-4A16-B500-A71B348337D3}" sibTransId="{46976D5E-0C05-4D16-ABC6-B4BF9AFF4AA2}"/>
    <dgm:cxn modelId="{95DD6E3E-844C-40E9-B082-89A5CC3F1623}" type="presOf" srcId="{BC88D3AC-B1A0-4AE9-8184-FC2651C69557}" destId="{9D3CAA35-30F4-448F-9600-DC2A06309B45}" srcOrd="0" destOrd="0" presId="urn:microsoft.com/office/officeart/2005/8/layout/chevron1"/>
    <dgm:cxn modelId="{3AB96740-70B9-4187-9454-8A54F0FF1E32}" type="presOf" srcId="{D7A118B1-F70F-40CD-BCCB-923BA971C87A}" destId="{CE057E6B-D3E6-458C-920C-48AD58171BCC}" srcOrd="0" destOrd="0" presId="urn:microsoft.com/office/officeart/2005/8/layout/chevron1"/>
    <dgm:cxn modelId="{6DD0A7BE-D425-418B-BF84-46EC50167F80}" type="presOf" srcId="{7FA20108-D81B-42CA-AB49-5F096323EFFF}" destId="{AB88C8E2-E5FB-4C21-9FA4-DD208AFC811A}" srcOrd="0" destOrd="0" presId="urn:microsoft.com/office/officeart/2005/8/layout/chevron1"/>
    <dgm:cxn modelId="{649A94D9-DFA5-4D50-8024-2C04D419FF6F}" srcId="{D7A118B1-F70F-40CD-BCCB-923BA971C87A}" destId="{7FA20108-D81B-42CA-AB49-5F096323EFFF}" srcOrd="1" destOrd="0" parTransId="{8F6F236F-412E-4DF9-87C8-6283A96F3372}" sibTransId="{F9F75A17-AAA8-4B0E-AB28-8BBF55895B21}"/>
    <dgm:cxn modelId="{430A2076-4986-446B-B873-8118AB5F73D2}" type="presParOf" srcId="{CE057E6B-D3E6-458C-920C-48AD58171BCC}" destId="{9D3CAA35-30F4-448F-9600-DC2A06309B45}" srcOrd="0" destOrd="0" presId="urn:microsoft.com/office/officeart/2005/8/layout/chevron1"/>
    <dgm:cxn modelId="{401D3F19-56EA-4470-8E8F-66D6A56671C8}" type="presParOf" srcId="{CE057E6B-D3E6-458C-920C-48AD58171BCC}" destId="{56DDF9AD-99F6-4F89-9F1F-BF5554ABDEA6}" srcOrd="1" destOrd="0" presId="urn:microsoft.com/office/officeart/2005/8/layout/chevron1"/>
    <dgm:cxn modelId="{AC5BF560-C39E-4889-9EC1-74F2F35E68CC}" type="presParOf" srcId="{CE057E6B-D3E6-458C-920C-48AD58171BCC}" destId="{AB88C8E2-E5FB-4C21-9FA4-DD208AFC811A}" srcOrd="2" destOrd="0" presId="urn:microsoft.com/office/officeart/2005/8/layout/chevron1"/>
  </dgm:cxnLst>
  <dgm:bg>
    <a:noFill/>
  </dgm:bg>
  <dgm:whole/>
  <dgm:extLst>
    <a:ext uri="http://schemas.microsoft.com/office/drawing/2008/diagram">
      <dsp:dataModelExt xmlns:dsp="http://schemas.microsoft.com/office/drawing/2008/diagram" relId="rId1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7A118B1-F70F-40CD-BCCB-923BA971C87A}" type="doc">
      <dgm:prSet loTypeId="urn:microsoft.com/office/officeart/2005/8/layout/chevron1" loCatId="process" qsTypeId="urn:microsoft.com/office/officeart/2005/8/quickstyle/simple1" qsCatId="simple" csTypeId="urn:microsoft.com/office/officeart/2005/8/colors/accent1_2" csCatId="accent1" phldr="1"/>
      <dgm:spPr/>
    </dgm:pt>
    <dgm:pt modelId="{BC88D3AC-B1A0-4AE9-8184-FC2651C69557}">
      <dgm:prSet phldrT="[Text]" custT="1"/>
      <dgm:spPr>
        <a:solidFill>
          <a:schemeClr val="accent6">
            <a:lumMod val="20000"/>
            <a:lumOff val="80000"/>
          </a:schemeClr>
        </a:solidFill>
      </dgm:spPr>
      <dgm:t>
        <a:bodyPr/>
        <a:lstStyle/>
        <a:p>
          <a:r>
            <a:rPr lang="fi-FI" sz="1400" dirty="0" err="1">
              <a:solidFill>
                <a:schemeClr val="tx1"/>
              </a:solidFill>
            </a:rPr>
            <a:t>Operators</a:t>
          </a:r>
          <a:r>
            <a:rPr lang="fi-FI" sz="1400" dirty="0">
              <a:solidFill>
                <a:schemeClr val="tx1"/>
              </a:solidFill>
            </a:rPr>
            <a:t> of </a:t>
          </a:r>
          <a:r>
            <a:rPr lang="fi-FI" sz="1400" dirty="0" err="1">
              <a:solidFill>
                <a:schemeClr val="tx1"/>
              </a:solidFill>
            </a:rPr>
            <a:t>fleets</a:t>
          </a:r>
          <a:r>
            <a:rPr lang="fi-FI" sz="1400" dirty="0">
              <a:solidFill>
                <a:schemeClr val="tx1"/>
              </a:solidFill>
            </a:rPr>
            <a:t>/</a:t>
          </a:r>
          <a:r>
            <a:rPr lang="fi-FI" sz="1400" dirty="0" err="1">
              <a:solidFill>
                <a:schemeClr val="tx1"/>
              </a:solidFill>
            </a:rPr>
            <a:t>infrastructures</a:t>
          </a:r>
          <a:r>
            <a:rPr lang="fi-FI" sz="1400" dirty="0">
              <a:solidFill>
                <a:schemeClr val="tx1"/>
              </a:solidFill>
            </a:rPr>
            <a:t> (air/</a:t>
          </a:r>
          <a:r>
            <a:rPr lang="fi-FI" sz="1400" dirty="0" err="1">
              <a:solidFill>
                <a:schemeClr val="tx1"/>
              </a:solidFill>
            </a:rPr>
            <a:t>ports</a:t>
          </a:r>
          <a:r>
            <a:rPr lang="fi-FI" sz="1400" dirty="0">
              <a:solidFill>
                <a:schemeClr val="tx1"/>
              </a:solidFill>
            </a:rPr>
            <a:t>) </a:t>
          </a:r>
          <a:r>
            <a:rPr lang="fi-FI" sz="1400" dirty="0" err="1">
              <a:solidFill>
                <a:schemeClr val="tx1"/>
              </a:solidFill>
            </a:rPr>
            <a:t>use</a:t>
          </a:r>
          <a:r>
            <a:rPr lang="fi-FI" sz="1400" dirty="0">
              <a:solidFill>
                <a:schemeClr val="tx1"/>
              </a:solidFill>
            </a:rPr>
            <a:t> </a:t>
          </a:r>
          <a:r>
            <a:rPr lang="fi-FI" sz="1400" dirty="0" err="1">
              <a:solidFill>
                <a:schemeClr val="tx1"/>
              </a:solidFill>
            </a:rPr>
            <a:t>guidance</a:t>
          </a:r>
          <a:r>
            <a:rPr lang="fi-FI" sz="1400" dirty="0">
              <a:solidFill>
                <a:schemeClr val="tx1"/>
              </a:solidFill>
            </a:rPr>
            <a:t> in </a:t>
          </a:r>
          <a:r>
            <a:rPr lang="fi-FI" sz="1400" dirty="0" err="1">
              <a:solidFill>
                <a:schemeClr val="tx1"/>
              </a:solidFill>
            </a:rPr>
            <a:t>investment</a:t>
          </a:r>
          <a:r>
            <a:rPr lang="fi-FI" sz="1400" dirty="0">
              <a:solidFill>
                <a:schemeClr val="tx1"/>
              </a:solidFill>
            </a:rPr>
            <a:t> </a:t>
          </a:r>
          <a:r>
            <a:rPr lang="fi-FI" sz="1400" dirty="0" err="1">
              <a:solidFill>
                <a:schemeClr val="tx1"/>
              </a:solidFill>
            </a:rPr>
            <a:t>decision</a:t>
          </a:r>
          <a:endParaRPr lang="fi-FI" sz="1400" dirty="0">
            <a:solidFill>
              <a:schemeClr val="tx1"/>
            </a:solidFill>
          </a:endParaRPr>
        </a:p>
      </dgm:t>
    </dgm:pt>
    <dgm:pt modelId="{E2B41609-C6A7-4A16-B500-A71B348337D3}" type="parTrans" cxnId="{8FFA5229-BFF8-4F83-8CCF-986C02F96044}">
      <dgm:prSet/>
      <dgm:spPr/>
      <dgm:t>
        <a:bodyPr/>
        <a:lstStyle/>
        <a:p>
          <a:endParaRPr lang="en-GB"/>
        </a:p>
      </dgm:t>
    </dgm:pt>
    <dgm:pt modelId="{46976D5E-0C05-4D16-ABC6-B4BF9AFF4AA2}" type="sibTrans" cxnId="{8FFA5229-BFF8-4F83-8CCF-986C02F96044}">
      <dgm:prSet/>
      <dgm:spPr/>
      <dgm:t>
        <a:bodyPr/>
        <a:lstStyle/>
        <a:p>
          <a:endParaRPr lang="en-GB"/>
        </a:p>
      </dgm:t>
    </dgm:pt>
    <dgm:pt modelId="{7FA20108-D81B-42CA-AB49-5F096323EFFF}">
      <dgm:prSet phldrT="[Text]" custT="1"/>
      <dgm:spPr>
        <a:solidFill>
          <a:schemeClr val="accent6">
            <a:lumMod val="20000"/>
            <a:lumOff val="80000"/>
          </a:schemeClr>
        </a:solidFill>
      </dgm:spPr>
      <dgm:t>
        <a:bodyPr/>
        <a:lstStyle/>
        <a:p>
          <a:r>
            <a:rPr lang="fi-FI" sz="1400" dirty="0">
              <a:solidFill>
                <a:schemeClr val="tx1"/>
              </a:solidFill>
            </a:rPr>
            <a:t>Competitiveness of European transport sector is maintained</a:t>
          </a:r>
        </a:p>
      </dgm:t>
    </dgm:pt>
    <dgm:pt modelId="{8F6F236F-412E-4DF9-87C8-6283A96F3372}" type="parTrans" cxnId="{649A94D9-DFA5-4D50-8024-2C04D419FF6F}">
      <dgm:prSet/>
      <dgm:spPr/>
      <dgm:t>
        <a:bodyPr/>
        <a:lstStyle/>
        <a:p>
          <a:endParaRPr lang="en-GB"/>
        </a:p>
      </dgm:t>
    </dgm:pt>
    <dgm:pt modelId="{F9F75A17-AAA8-4B0E-AB28-8BBF55895B21}" type="sibTrans" cxnId="{649A94D9-DFA5-4D50-8024-2C04D419FF6F}">
      <dgm:prSet/>
      <dgm:spPr/>
      <dgm:t>
        <a:bodyPr/>
        <a:lstStyle/>
        <a:p>
          <a:endParaRPr lang="en-GB"/>
        </a:p>
      </dgm:t>
    </dgm:pt>
    <dgm:pt modelId="{C9791FC8-1A70-4DA6-B092-219EB2941481}" type="pres">
      <dgm:prSet presAssocID="{D7A118B1-F70F-40CD-BCCB-923BA971C87A}" presName="Name0" presStyleCnt="0">
        <dgm:presLayoutVars>
          <dgm:dir/>
          <dgm:animLvl val="lvl"/>
          <dgm:resizeHandles val="exact"/>
        </dgm:presLayoutVars>
      </dgm:prSet>
      <dgm:spPr/>
    </dgm:pt>
    <dgm:pt modelId="{D8449AF0-EA45-4FCC-81D9-D5DA82ECFA56}" type="pres">
      <dgm:prSet presAssocID="{BC88D3AC-B1A0-4AE9-8184-FC2651C69557}" presName="parTxOnly" presStyleLbl="node1" presStyleIdx="0" presStyleCnt="2">
        <dgm:presLayoutVars>
          <dgm:chMax val="0"/>
          <dgm:chPref val="0"/>
          <dgm:bulletEnabled val="1"/>
        </dgm:presLayoutVars>
      </dgm:prSet>
      <dgm:spPr/>
    </dgm:pt>
    <dgm:pt modelId="{CC2CF0DE-EFB7-4EC0-98C9-F5C3BD7D1A61}" type="pres">
      <dgm:prSet presAssocID="{46976D5E-0C05-4D16-ABC6-B4BF9AFF4AA2}" presName="parTxOnlySpace" presStyleCnt="0"/>
      <dgm:spPr/>
    </dgm:pt>
    <dgm:pt modelId="{18F4BD8C-7035-43F3-8062-4EB8A31B140B}" type="pres">
      <dgm:prSet presAssocID="{7FA20108-D81B-42CA-AB49-5F096323EFFF}" presName="parTxOnly" presStyleLbl="node1" presStyleIdx="1" presStyleCnt="2">
        <dgm:presLayoutVars>
          <dgm:chMax val="0"/>
          <dgm:chPref val="0"/>
          <dgm:bulletEnabled val="1"/>
        </dgm:presLayoutVars>
      </dgm:prSet>
      <dgm:spPr/>
    </dgm:pt>
  </dgm:ptLst>
  <dgm:cxnLst>
    <dgm:cxn modelId="{8FFA5229-BFF8-4F83-8CCF-986C02F96044}" srcId="{D7A118B1-F70F-40CD-BCCB-923BA971C87A}" destId="{BC88D3AC-B1A0-4AE9-8184-FC2651C69557}" srcOrd="0" destOrd="0" parTransId="{E2B41609-C6A7-4A16-B500-A71B348337D3}" sibTransId="{46976D5E-0C05-4D16-ABC6-B4BF9AFF4AA2}"/>
    <dgm:cxn modelId="{45F0ED60-C8AC-48D3-BB90-3862809AFB37}" type="presOf" srcId="{D7A118B1-F70F-40CD-BCCB-923BA971C87A}" destId="{C9791FC8-1A70-4DA6-B092-219EB2941481}" srcOrd="0" destOrd="0" presId="urn:microsoft.com/office/officeart/2005/8/layout/chevron1"/>
    <dgm:cxn modelId="{20E8AF93-5894-47E2-BF32-C190A09E3E6C}" type="presOf" srcId="{7FA20108-D81B-42CA-AB49-5F096323EFFF}" destId="{18F4BD8C-7035-43F3-8062-4EB8A31B140B}" srcOrd="0" destOrd="0" presId="urn:microsoft.com/office/officeart/2005/8/layout/chevron1"/>
    <dgm:cxn modelId="{649A94D9-DFA5-4D50-8024-2C04D419FF6F}" srcId="{D7A118B1-F70F-40CD-BCCB-923BA971C87A}" destId="{7FA20108-D81B-42CA-AB49-5F096323EFFF}" srcOrd="1" destOrd="0" parTransId="{8F6F236F-412E-4DF9-87C8-6283A96F3372}" sibTransId="{F9F75A17-AAA8-4B0E-AB28-8BBF55895B21}"/>
    <dgm:cxn modelId="{EBFF05F7-BB46-44C7-B4E8-A03F9C771A97}" type="presOf" srcId="{BC88D3AC-B1A0-4AE9-8184-FC2651C69557}" destId="{D8449AF0-EA45-4FCC-81D9-D5DA82ECFA56}" srcOrd="0" destOrd="0" presId="urn:microsoft.com/office/officeart/2005/8/layout/chevron1"/>
    <dgm:cxn modelId="{E41CE03E-D386-459D-9658-0361DA0CEF21}" type="presParOf" srcId="{C9791FC8-1A70-4DA6-B092-219EB2941481}" destId="{D8449AF0-EA45-4FCC-81D9-D5DA82ECFA56}" srcOrd="0" destOrd="0" presId="urn:microsoft.com/office/officeart/2005/8/layout/chevron1"/>
    <dgm:cxn modelId="{23E42CDF-0B2A-4AF4-BF39-46EBEA670D3E}" type="presParOf" srcId="{C9791FC8-1A70-4DA6-B092-219EB2941481}" destId="{CC2CF0DE-EFB7-4EC0-98C9-F5C3BD7D1A61}" srcOrd="1" destOrd="0" presId="urn:microsoft.com/office/officeart/2005/8/layout/chevron1"/>
    <dgm:cxn modelId="{02A80353-CC76-414C-B9BB-BF74EB6D6A83}" type="presParOf" srcId="{C9791FC8-1A70-4DA6-B092-219EB2941481}" destId="{18F4BD8C-7035-43F3-8062-4EB8A31B140B}" srcOrd="2" destOrd="0" presId="urn:microsoft.com/office/officeart/2005/8/layout/chevron1"/>
  </dgm:cxnLst>
  <dgm:bg>
    <a:noFill/>
  </dgm:bg>
  <dgm:whole/>
  <dgm:extLst>
    <a:ext uri="http://schemas.microsoft.com/office/drawing/2008/diagram">
      <dsp:dataModelExt xmlns:dsp="http://schemas.microsoft.com/office/drawing/2008/diagram" relId="rId2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65B54B-1DE0-6C4B-8FC2-9E7E74B7B4D6}">
      <dsp:nvSpPr>
        <dsp:cNvPr id="0" name=""/>
        <dsp:cNvSpPr/>
      </dsp:nvSpPr>
      <dsp:spPr>
        <a:xfrm>
          <a:off x="3836" y="544135"/>
          <a:ext cx="2233465" cy="893386"/>
        </a:xfrm>
        <a:prstGeom prst="chevron">
          <a:avLst/>
        </a:prstGeom>
        <a:solidFill>
          <a:schemeClr val="accent6"/>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Scope definition</a:t>
          </a:r>
        </a:p>
      </dsp:txBody>
      <dsp:txXfrm>
        <a:off x="450529" y="544135"/>
        <a:ext cx="1340079" cy="893386"/>
      </dsp:txXfrm>
    </dsp:sp>
    <dsp:sp modelId="{58678D24-23B3-844A-98A3-36F5E1052801}">
      <dsp:nvSpPr>
        <dsp:cNvPr id="0" name=""/>
        <dsp:cNvSpPr/>
      </dsp:nvSpPr>
      <dsp:spPr>
        <a:xfrm>
          <a:off x="2013955" y="544135"/>
          <a:ext cx="2233465" cy="893386"/>
        </a:xfrm>
        <a:prstGeom prst="chevron">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Life cycle inventory data collection</a:t>
          </a:r>
        </a:p>
      </dsp:txBody>
      <dsp:txXfrm>
        <a:off x="2460648" y="544135"/>
        <a:ext cx="1340079" cy="893386"/>
      </dsp:txXfrm>
    </dsp:sp>
    <dsp:sp modelId="{566AF755-8139-6F40-B8A0-E89C64205BFE}">
      <dsp:nvSpPr>
        <dsp:cNvPr id="0" name=""/>
        <dsp:cNvSpPr/>
      </dsp:nvSpPr>
      <dsp:spPr>
        <a:xfrm>
          <a:off x="4024074" y="544135"/>
          <a:ext cx="2233465" cy="893386"/>
        </a:xfrm>
        <a:prstGeom prst="chevron">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Life cycle modelling</a:t>
          </a:r>
        </a:p>
      </dsp:txBody>
      <dsp:txXfrm>
        <a:off x="4470767" y="544135"/>
        <a:ext cx="1340079" cy="893386"/>
      </dsp:txXfrm>
    </dsp:sp>
    <dsp:sp modelId="{455AC8DB-D046-C040-A267-99587D49E1F3}">
      <dsp:nvSpPr>
        <dsp:cNvPr id="0" name=""/>
        <dsp:cNvSpPr/>
      </dsp:nvSpPr>
      <dsp:spPr>
        <a:xfrm>
          <a:off x="6034193" y="544135"/>
          <a:ext cx="2233465" cy="893386"/>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Life cycle impact assessment</a:t>
          </a:r>
        </a:p>
      </dsp:txBody>
      <dsp:txXfrm>
        <a:off x="6480886" y="544135"/>
        <a:ext cx="1340079" cy="8933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E9EC01-57A5-42E3-89A3-8FBD5118A60D}">
      <dsp:nvSpPr>
        <dsp:cNvPr id="0" name=""/>
        <dsp:cNvSpPr/>
      </dsp:nvSpPr>
      <dsp:spPr>
        <a:xfrm>
          <a:off x="5503" y="0"/>
          <a:ext cx="3289812" cy="994140"/>
        </a:xfrm>
        <a:prstGeom prst="chevron">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a:solidFill>
                <a:schemeClr val="tx1"/>
              </a:solidFill>
            </a:rPr>
            <a:t>Knowledge of </a:t>
          </a:r>
          <a:r>
            <a:rPr lang="fi-FI" sz="1400" kern="1200" dirty="0" err="1">
              <a:solidFill>
                <a:schemeClr val="tx1"/>
              </a:solidFill>
            </a:rPr>
            <a:t>ultrafine</a:t>
          </a:r>
          <a:r>
            <a:rPr lang="fi-FI" sz="1400" kern="1200" dirty="0">
              <a:solidFill>
                <a:schemeClr val="tx1"/>
              </a:solidFill>
            </a:rPr>
            <a:t> (2.5nm), </a:t>
          </a:r>
          <a:r>
            <a:rPr lang="fi-FI" sz="1400" kern="1200" dirty="0" err="1">
              <a:solidFill>
                <a:schemeClr val="tx1"/>
              </a:solidFill>
            </a:rPr>
            <a:t>emerging</a:t>
          </a:r>
          <a:r>
            <a:rPr lang="fi-FI" sz="1400" kern="1200" dirty="0">
              <a:solidFill>
                <a:schemeClr val="tx1"/>
              </a:solidFill>
            </a:rPr>
            <a:t> </a:t>
          </a:r>
          <a:r>
            <a:rPr lang="fi-FI" sz="1400" kern="1200" dirty="0" err="1">
              <a:solidFill>
                <a:schemeClr val="tx1"/>
              </a:solidFill>
            </a:rPr>
            <a:t>pollutants</a:t>
          </a:r>
          <a:r>
            <a:rPr lang="fi-FI" sz="1400" kern="1200" dirty="0">
              <a:solidFill>
                <a:schemeClr val="tx1"/>
              </a:solidFill>
            </a:rPr>
            <a:t> </a:t>
          </a:r>
          <a:r>
            <a:rPr lang="fi-FI" sz="1400" kern="1200" dirty="0" err="1">
              <a:solidFill>
                <a:schemeClr val="tx1"/>
              </a:solidFill>
            </a:rPr>
            <a:t>from</a:t>
          </a:r>
          <a:r>
            <a:rPr lang="fi-FI" sz="1400" kern="1200" dirty="0">
              <a:solidFill>
                <a:schemeClr val="tx1"/>
              </a:solidFill>
            </a:rPr>
            <a:t> </a:t>
          </a:r>
          <a:r>
            <a:rPr lang="fi-FI" sz="1400" kern="1200" dirty="0" err="1">
              <a:solidFill>
                <a:schemeClr val="tx1"/>
              </a:solidFill>
            </a:rPr>
            <a:t>combustion</a:t>
          </a:r>
          <a:r>
            <a:rPr lang="fi-FI" sz="1400" kern="1200" dirty="0">
              <a:solidFill>
                <a:schemeClr val="tx1"/>
              </a:solidFill>
            </a:rPr>
            <a:t> of LCF for </a:t>
          </a:r>
          <a:r>
            <a:rPr lang="fi-FI" sz="1400" kern="1200" dirty="0" err="1">
              <a:solidFill>
                <a:schemeClr val="tx1"/>
              </a:solidFill>
            </a:rPr>
            <a:t>all</a:t>
          </a:r>
          <a:r>
            <a:rPr lang="fi-FI" sz="1400" kern="1200" dirty="0">
              <a:solidFill>
                <a:schemeClr val="tx1"/>
              </a:solidFill>
            </a:rPr>
            <a:t> transport </a:t>
          </a:r>
          <a:r>
            <a:rPr lang="fi-FI" sz="1400" kern="1200" dirty="0" err="1">
              <a:solidFill>
                <a:schemeClr val="tx1"/>
              </a:solidFill>
            </a:rPr>
            <a:t>modes</a:t>
          </a:r>
          <a:endParaRPr lang="fi-FI" sz="1400" kern="1200" dirty="0">
            <a:solidFill>
              <a:schemeClr val="tx1"/>
            </a:solidFill>
          </a:endParaRPr>
        </a:p>
      </dsp:txBody>
      <dsp:txXfrm>
        <a:off x="502573" y="0"/>
        <a:ext cx="2295672" cy="994140"/>
      </dsp:txXfrm>
    </dsp:sp>
    <dsp:sp modelId="{8A296D74-0BBD-49B5-BC4F-A97C70F477C6}">
      <dsp:nvSpPr>
        <dsp:cNvPr id="0" name=""/>
        <dsp:cNvSpPr/>
      </dsp:nvSpPr>
      <dsp:spPr>
        <a:xfrm>
          <a:off x="2966334" y="0"/>
          <a:ext cx="3289812" cy="994140"/>
        </a:xfrm>
        <a:prstGeom prst="chevron">
          <a:avLst/>
        </a:prstGeom>
        <a:solidFill>
          <a:schemeClr val="accent4">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err="1">
              <a:solidFill>
                <a:sysClr val="windowText" lastClr="000000"/>
              </a:solidFill>
            </a:rPr>
            <a:t>Scientific</a:t>
          </a:r>
          <a:r>
            <a:rPr lang="fi-FI" sz="1400" kern="1200" dirty="0">
              <a:solidFill>
                <a:sysClr val="windowText" lastClr="000000"/>
              </a:solidFill>
            </a:rPr>
            <a:t> </a:t>
          </a:r>
          <a:r>
            <a:rPr lang="fi-FI" sz="1400" kern="1200" dirty="0" err="1">
              <a:solidFill>
                <a:sysClr val="windowText" lastClr="000000"/>
              </a:solidFill>
            </a:rPr>
            <a:t>knowledge</a:t>
          </a:r>
          <a:r>
            <a:rPr lang="fi-FI" sz="1400" kern="1200" dirty="0">
              <a:solidFill>
                <a:sysClr val="windowText" lastClr="000000"/>
              </a:solidFill>
            </a:rPr>
            <a:t> </a:t>
          </a:r>
          <a:r>
            <a:rPr lang="fi-FI" sz="1400" kern="1200" dirty="0" err="1">
              <a:solidFill>
                <a:sysClr val="windowText" lastClr="000000"/>
              </a:solidFill>
            </a:rPr>
            <a:t>guided</a:t>
          </a:r>
          <a:r>
            <a:rPr lang="fi-FI" sz="1400" kern="1200" dirty="0">
              <a:solidFill>
                <a:sysClr val="windowText" lastClr="000000"/>
              </a:solidFill>
            </a:rPr>
            <a:t> </a:t>
          </a:r>
          <a:r>
            <a:rPr lang="fi-FI" sz="1400" kern="1200" dirty="0" err="1">
              <a:solidFill>
                <a:sysClr val="windowText" lastClr="000000"/>
              </a:solidFill>
            </a:rPr>
            <a:t>policies</a:t>
          </a:r>
          <a:r>
            <a:rPr lang="fi-FI" sz="1400" kern="1200" dirty="0">
              <a:solidFill>
                <a:sysClr val="windowText" lastClr="000000"/>
              </a:solidFill>
            </a:rPr>
            <a:t> </a:t>
          </a:r>
          <a:r>
            <a:rPr lang="fi-FI" sz="1400" kern="1200" dirty="0" err="1">
              <a:solidFill>
                <a:sysClr val="windowText" lastClr="000000"/>
              </a:solidFill>
            </a:rPr>
            <a:t>reducing</a:t>
          </a:r>
          <a:r>
            <a:rPr lang="fi-FI" sz="1400" kern="1200" dirty="0">
              <a:solidFill>
                <a:sysClr val="windowText" lastClr="000000"/>
              </a:solidFill>
            </a:rPr>
            <a:t> </a:t>
          </a:r>
          <a:r>
            <a:rPr lang="fi-FI" sz="1400" kern="1200" dirty="0" err="1">
              <a:solidFill>
                <a:sysClr val="windowText" lastClr="000000"/>
              </a:solidFill>
            </a:rPr>
            <a:t>emissions</a:t>
          </a:r>
          <a:r>
            <a:rPr lang="fi-FI" sz="1400" kern="1200" dirty="0">
              <a:solidFill>
                <a:sysClr val="windowText" lastClr="000000"/>
              </a:solidFill>
            </a:rPr>
            <a:t> and </a:t>
          </a:r>
          <a:r>
            <a:rPr lang="fi-FI" sz="1400" kern="1200" dirty="0" err="1">
              <a:solidFill>
                <a:sysClr val="windowText" lastClr="000000"/>
              </a:solidFill>
            </a:rPr>
            <a:t>overall</a:t>
          </a:r>
          <a:r>
            <a:rPr lang="fi-FI" sz="1400" kern="1200" dirty="0">
              <a:solidFill>
                <a:sysClr val="windowText" lastClr="000000"/>
              </a:solidFill>
            </a:rPr>
            <a:t> </a:t>
          </a:r>
          <a:r>
            <a:rPr lang="fi-FI" sz="1400" kern="1200" dirty="0" err="1">
              <a:solidFill>
                <a:sysClr val="windowText" lastClr="000000"/>
              </a:solidFill>
            </a:rPr>
            <a:t>environmental</a:t>
          </a:r>
          <a:r>
            <a:rPr lang="fi-FI" sz="1400" kern="1200" dirty="0">
              <a:solidFill>
                <a:sysClr val="windowText" lastClr="000000"/>
              </a:solidFill>
            </a:rPr>
            <a:t> </a:t>
          </a:r>
          <a:r>
            <a:rPr lang="fi-FI" sz="1400" kern="1200" dirty="0" err="1">
              <a:solidFill>
                <a:sysClr val="windowText" lastClr="000000"/>
              </a:solidFill>
            </a:rPr>
            <a:t>impact</a:t>
          </a:r>
          <a:r>
            <a:rPr lang="fi-FI" sz="1400" kern="1200" dirty="0">
              <a:solidFill>
                <a:sysClr val="windowText" lastClr="000000"/>
              </a:solidFill>
            </a:rPr>
            <a:t> </a:t>
          </a:r>
          <a:endParaRPr lang="en-GB" sz="1400" kern="1200" dirty="0">
            <a:solidFill>
              <a:sysClr val="windowText" lastClr="000000"/>
            </a:solidFill>
          </a:endParaRPr>
        </a:p>
      </dsp:txBody>
      <dsp:txXfrm>
        <a:off x="3463404" y="0"/>
        <a:ext cx="2295672" cy="9941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2D6754-B43B-4A14-B206-8601C8764E1F}">
      <dsp:nvSpPr>
        <dsp:cNvPr id="0" name=""/>
        <dsp:cNvSpPr/>
      </dsp:nvSpPr>
      <dsp:spPr>
        <a:xfrm>
          <a:off x="5503" y="0"/>
          <a:ext cx="3289812" cy="994140"/>
        </a:xfrm>
        <a:prstGeom prst="chevron">
          <a:avLst/>
        </a:prstGeom>
        <a:solidFill>
          <a:schemeClr val="accent2">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a:solidFill>
                <a:schemeClr val="tx1"/>
              </a:solidFill>
            </a:rPr>
            <a:t>Air </a:t>
          </a:r>
          <a:r>
            <a:rPr lang="fi-FI" sz="1400" kern="1200" dirty="0" err="1">
              <a:solidFill>
                <a:schemeClr val="tx1"/>
              </a:solidFill>
            </a:rPr>
            <a:t>pollution</a:t>
          </a:r>
          <a:r>
            <a:rPr lang="fi-FI" sz="1400" kern="1200" dirty="0">
              <a:solidFill>
                <a:schemeClr val="tx1"/>
              </a:solidFill>
            </a:rPr>
            <a:t> </a:t>
          </a:r>
          <a:r>
            <a:rPr lang="fi-FI" sz="1400" kern="1200" dirty="0" err="1">
              <a:solidFill>
                <a:schemeClr val="tx1"/>
              </a:solidFill>
            </a:rPr>
            <a:t>exposure</a:t>
          </a:r>
          <a:r>
            <a:rPr lang="fi-FI" sz="1400" kern="1200" dirty="0">
              <a:solidFill>
                <a:schemeClr val="tx1"/>
              </a:solidFill>
            </a:rPr>
            <a:t> </a:t>
          </a:r>
          <a:r>
            <a:rPr lang="fi-FI" sz="1400" kern="1200" dirty="0" err="1">
              <a:solidFill>
                <a:schemeClr val="tx1"/>
              </a:solidFill>
            </a:rPr>
            <a:t>projections</a:t>
          </a:r>
          <a:r>
            <a:rPr lang="fi-FI" sz="1400" kern="1200" dirty="0">
              <a:solidFill>
                <a:schemeClr val="tx1"/>
              </a:solidFill>
            </a:rPr>
            <a:t> </a:t>
          </a:r>
          <a:r>
            <a:rPr lang="fi-FI" sz="1400" kern="1200" dirty="0" err="1">
              <a:solidFill>
                <a:schemeClr val="tx1"/>
              </a:solidFill>
            </a:rPr>
            <a:t>up</a:t>
          </a:r>
          <a:r>
            <a:rPr lang="fi-FI" sz="1400" kern="1200" dirty="0">
              <a:solidFill>
                <a:schemeClr val="tx1"/>
              </a:solidFill>
            </a:rPr>
            <a:t> to 2025 </a:t>
          </a:r>
          <a:r>
            <a:rPr lang="fi-FI" sz="1400" kern="1200" dirty="0" err="1">
              <a:solidFill>
                <a:schemeClr val="tx1"/>
              </a:solidFill>
            </a:rPr>
            <a:t>further</a:t>
          </a:r>
          <a:r>
            <a:rPr lang="fi-FI" sz="1400" kern="1200" dirty="0">
              <a:solidFill>
                <a:schemeClr val="tx1"/>
              </a:solidFill>
            </a:rPr>
            <a:t> </a:t>
          </a:r>
          <a:r>
            <a:rPr lang="fi-FI" sz="1400" kern="1200" dirty="0" err="1">
              <a:solidFill>
                <a:schemeClr val="tx1"/>
              </a:solidFill>
            </a:rPr>
            <a:t>updated</a:t>
          </a:r>
          <a:r>
            <a:rPr lang="fi-FI" sz="1400" kern="1200" dirty="0">
              <a:solidFill>
                <a:schemeClr val="tx1"/>
              </a:solidFill>
            </a:rPr>
            <a:t> </a:t>
          </a:r>
          <a:r>
            <a:rPr lang="fi-FI" sz="1400" kern="1200" dirty="0" err="1">
              <a:solidFill>
                <a:schemeClr val="tx1"/>
              </a:solidFill>
            </a:rPr>
            <a:t>by</a:t>
          </a:r>
          <a:r>
            <a:rPr lang="fi-FI" sz="1400" kern="1200" dirty="0">
              <a:solidFill>
                <a:schemeClr val="tx1"/>
              </a:solidFill>
            </a:rPr>
            <a:t> </a:t>
          </a:r>
          <a:r>
            <a:rPr lang="fi-FI" sz="1400" kern="1200" dirty="0" err="1">
              <a:solidFill>
                <a:schemeClr val="tx1"/>
              </a:solidFill>
            </a:rPr>
            <a:t>other</a:t>
          </a:r>
          <a:r>
            <a:rPr lang="fi-FI" sz="1400" kern="1200" dirty="0">
              <a:solidFill>
                <a:schemeClr val="tx1"/>
              </a:solidFill>
            </a:rPr>
            <a:t> </a:t>
          </a:r>
          <a:r>
            <a:rPr lang="fi-FI" sz="1400" kern="1200" dirty="0" err="1">
              <a:solidFill>
                <a:schemeClr val="tx1"/>
              </a:solidFill>
            </a:rPr>
            <a:t>scientists</a:t>
          </a:r>
          <a:endParaRPr lang="fi-FI" sz="1400" kern="1200" dirty="0">
            <a:solidFill>
              <a:schemeClr val="tx1"/>
            </a:solidFill>
          </a:endParaRPr>
        </a:p>
      </dsp:txBody>
      <dsp:txXfrm>
        <a:off x="502573" y="0"/>
        <a:ext cx="2295672" cy="994140"/>
      </dsp:txXfrm>
    </dsp:sp>
    <dsp:sp modelId="{87147282-30F2-4C03-B9C9-BDEB74E140C3}">
      <dsp:nvSpPr>
        <dsp:cNvPr id="0" name=""/>
        <dsp:cNvSpPr/>
      </dsp:nvSpPr>
      <dsp:spPr>
        <a:xfrm>
          <a:off x="2966334" y="0"/>
          <a:ext cx="3289812" cy="994140"/>
        </a:xfrm>
        <a:prstGeom prst="chevron">
          <a:avLst/>
        </a:prstGeom>
        <a:solidFill>
          <a:schemeClr val="accent2">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err="1">
              <a:solidFill>
                <a:schemeClr val="tx1"/>
              </a:solidFill>
            </a:rPr>
            <a:t>Exposure</a:t>
          </a:r>
          <a:r>
            <a:rPr lang="fi-FI" sz="1400" kern="1200" dirty="0">
              <a:solidFill>
                <a:schemeClr val="tx1"/>
              </a:solidFill>
            </a:rPr>
            <a:t> </a:t>
          </a:r>
          <a:r>
            <a:rPr lang="fi-FI" sz="1400" kern="1200" dirty="0" err="1">
              <a:solidFill>
                <a:schemeClr val="tx1"/>
              </a:solidFill>
            </a:rPr>
            <a:t>projections</a:t>
          </a:r>
          <a:r>
            <a:rPr lang="fi-FI" sz="1400" kern="1200" dirty="0">
              <a:solidFill>
                <a:schemeClr val="tx1"/>
              </a:solidFill>
            </a:rPr>
            <a:t> </a:t>
          </a:r>
          <a:r>
            <a:rPr lang="fi-FI" sz="1400" kern="1200" dirty="0" err="1">
              <a:solidFill>
                <a:schemeClr val="tx1"/>
              </a:solidFill>
            </a:rPr>
            <a:t>guided</a:t>
          </a:r>
          <a:r>
            <a:rPr lang="fi-FI" sz="1400" kern="1200" dirty="0">
              <a:solidFill>
                <a:schemeClr val="tx1"/>
              </a:solidFill>
            </a:rPr>
            <a:t> </a:t>
          </a:r>
          <a:r>
            <a:rPr lang="fi-FI" sz="1400" kern="1200" dirty="0" err="1">
              <a:solidFill>
                <a:schemeClr val="tx1"/>
              </a:solidFill>
            </a:rPr>
            <a:t>policy-making</a:t>
          </a:r>
          <a:r>
            <a:rPr lang="fi-FI" sz="1400" kern="1200" dirty="0">
              <a:solidFill>
                <a:schemeClr val="tx1"/>
              </a:solidFill>
            </a:rPr>
            <a:t> and </a:t>
          </a:r>
          <a:r>
            <a:rPr lang="fi-FI" sz="1400" kern="1200" dirty="0" err="1">
              <a:solidFill>
                <a:schemeClr val="tx1"/>
              </a:solidFill>
            </a:rPr>
            <a:t>technology</a:t>
          </a:r>
          <a:r>
            <a:rPr lang="fi-FI" sz="1400" kern="1200" dirty="0">
              <a:solidFill>
                <a:schemeClr val="tx1"/>
              </a:solidFill>
            </a:rPr>
            <a:t> </a:t>
          </a:r>
          <a:r>
            <a:rPr lang="fi-FI" sz="1400" kern="1200" dirty="0" err="1">
              <a:solidFill>
                <a:schemeClr val="tx1"/>
              </a:solidFill>
            </a:rPr>
            <a:t>selection</a:t>
          </a:r>
          <a:endParaRPr lang="fi-FI" sz="1400" kern="1200" dirty="0">
            <a:solidFill>
              <a:schemeClr val="tx1"/>
            </a:solidFill>
          </a:endParaRPr>
        </a:p>
      </dsp:txBody>
      <dsp:txXfrm>
        <a:off x="3463404" y="0"/>
        <a:ext cx="2295672" cy="9941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CAA35-30F4-448F-9600-DC2A06309B45}">
      <dsp:nvSpPr>
        <dsp:cNvPr id="0" name=""/>
        <dsp:cNvSpPr/>
      </dsp:nvSpPr>
      <dsp:spPr>
        <a:xfrm>
          <a:off x="5503" y="0"/>
          <a:ext cx="3289812" cy="949359"/>
        </a:xfrm>
        <a:prstGeom prst="chevron">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err="1">
              <a:solidFill>
                <a:schemeClr val="tx1"/>
              </a:solidFill>
            </a:rPr>
            <a:t>Published</a:t>
          </a:r>
          <a:r>
            <a:rPr lang="fi-FI" sz="1400" kern="1200" dirty="0">
              <a:solidFill>
                <a:schemeClr val="tx1"/>
              </a:solidFill>
            </a:rPr>
            <a:t> </a:t>
          </a:r>
          <a:r>
            <a:rPr lang="fi-FI" sz="1400" kern="1200" dirty="0" err="1">
              <a:solidFill>
                <a:schemeClr val="tx1"/>
              </a:solidFill>
            </a:rPr>
            <a:t>principles</a:t>
          </a:r>
          <a:r>
            <a:rPr lang="fi-FI" sz="1400" kern="1200" dirty="0">
              <a:solidFill>
                <a:schemeClr val="tx1"/>
              </a:solidFill>
            </a:rPr>
            <a:t> </a:t>
          </a:r>
          <a:r>
            <a:rPr lang="fi-FI" sz="1400" kern="1200" dirty="0" err="1">
              <a:solidFill>
                <a:schemeClr val="tx1"/>
              </a:solidFill>
            </a:rPr>
            <a:t>based</a:t>
          </a:r>
          <a:r>
            <a:rPr lang="fi-FI" sz="1400" kern="1200" dirty="0">
              <a:solidFill>
                <a:schemeClr val="tx1"/>
              </a:solidFill>
            </a:rPr>
            <a:t> DNSH </a:t>
          </a:r>
          <a:r>
            <a:rPr lang="fi-FI" sz="1400" kern="1200" dirty="0" err="1">
              <a:solidFill>
                <a:schemeClr val="tx1"/>
              </a:solidFill>
            </a:rPr>
            <a:t>guided</a:t>
          </a:r>
          <a:r>
            <a:rPr lang="fi-FI" sz="1400" kern="1200" dirty="0">
              <a:solidFill>
                <a:schemeClr val="tx1"/>
              </a:solidFill>
            </a:rPr>
            <a:t> design, </a:t>
          </a:r>
          <a:r>
            <a:rPr lang="fi-FI" sz="1400" kern="1200" dirty="0" err="1">
              <a:solidFill>
                <a:schemeClr val="tx1"/>
              </a:solidFill>
            </a:rPr>
            <a:t>use</a:t>
          </a:r>
          <a:r>
            <a:rPr lang="fi-FI" sz="1400" kern="1200" dirty="0">
              <a:solidFill>
                <a:schemeClr val="tx1"/>
              </a:solidFill>
            </a:rPr>
            <a:t> and </a:t>
          </a:r>
          <a:r>
            <a:rPr lang="fi-FI" sz="1400" kern="1200" dirty="0" err="1">
              <a:solidFill>
                <a:schemeClr val="tx1"/>
              </a:solidFill>
            </a:rPr>
            <a:t>maintanance</a:t>
          </a:r>
          <a:r>
            <a:rPr lang="fi-FI" sz="1400" kern="1200" dirty="0">
              <a:solidFill>
                <a:schemeClr val="tx1"/>
              </a:solidFill>
            </a:rPr>
            <a:t> of </a:t>
          </a:r>
          <a:r>
            <a:rPr lang="fi-FI" sz="1400" kern="1200" dirty="0" err="1">
              <a:solidFill>
                <a:schemeClr val="tx1"/>
              </a:solidFill>
            </a:rPr>
            <a:t>technologies</a:t>
          </a:r>
          <a:endParaRPr lang="fi-FI" sz="1400" kern="1200" dirty="0">
            <a:solidFill>
              <a:schemeClr val="tx1"/>
            </a:solidFill>
          </a:endParaRPr>
        </a:p>
      </dsp:txBody>
      <dsp:txXfrm>
        <a:off x="480183" y="0"/>
        <a:ext cx="2340453" cy="949359"/>
      </dsp:txXfrm>
    </dsp:sp>
    <dsp:sp modelId="{AB88C8E2-E5FB-4C21-9FA4-DD208AFC811A}">
      <dsp:nvSpPr>
        <dsp:cNvPr id="0" name=""/>
        <dsp:cNvSpPr/>
      </dsp:nvSpPr>
      <dsp:spPr>
        <a:xfrm>
          <a:off x="2966334" y="0"/>
          <a:ext cx="3289812" cy="949359"/>
        </a:xfrm>
        <a:prstGeom prst="chevron">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err="1">
              <a:solidFill>
                <a:schemeClr val="tx1"/>
              </a:solidFill>
            </a:rPr>
            <a:t>Leadership</a:t>
          </a:r>
          <a:r>
            <a:rPr lang="fi-FI" sz="1400" kern="1200" dirty="0">
              <a:solidFill>
                <a:schemeClr val="tx1"/>
              </a:solidFill>
            </a:rPr>
            <a:t> of European transport </a:t>
          </a:r>
          <a:r>
            <a:rPr lang="fi-FI" sz="1400" kern="1200" dirty="0" err="1">
              <a:solidFill>
                <a:schemeClr val="tx1"/>
              </a:solidFill>
            </a:rPr>
            <a:t>sector</a:t>
          </a:r>
          <a:r>
            <a:rPr lang="fi-FI" sz="1400" kern="1200" dirty="0">
              <a:solidFill>
                <a:schemeClr val="tx1"/>
              </a:solidFill>
            </a:rPr>
            <a:t> is </a:t>
          </a:r>
          <a:r>
            <a:rPr lang="fi-FI" sz="1400" kern="1200" dirty="0" err="1">
              <a:solidFill>
                <a:schemeClr val="tx1"/>
              </a:solidFill>
            </a:rPr>
            <a:t>maintained</a:t>
          </a:r>
          <a:r>
            <a:rPr lang="fi-FI" sz="1400" kern="1200" dirty="0">
              <a:solidFill>
                <a:schemeClr val="tx1"/>
              </a:solidFill>
            </a:rPr>
            <a:t> </a:t>
          </a:r>
          <a:r>
            <a:rPr lang="fi-FI" sz="1400" kern="1200" dirty="0" err="1">
              <a:solidFill>
                <a:schemeClr val="tx1"/>
              </a:solidFill>
            </a:rPr>
            <a:t>while</a:t>
          </a:r>
          <a:r>
            <a:rPr lang="fi-FI" sz="1400" kern="1200" dirty="0">
              <a:solidFill>
                <a:schemeClr val="tx1"/>
              </a:solidFill>
            </a:rPr>
            <a:t> </a:t>
          </a:r>
          <a:r>
            <a:rPr lang="fi-FI" sz="1400" kern="1200" dirty="0" err="1">
              <a:solidFill>
                <a:schemeClr val="tx1"/>
              </a:solidFill>
            </a:rPr>
            <a:t>environmental</a:t>
          </a:r>
          <a:r>
            <a:rPr lang="fi-FI" sz="1400" kern="1200" dirty="0">
              <a:solidFill>
                <a:schemeClr val="tx1"/>
              </a:solidFill>
            </a:rPr>
            <a:t> </a:t>
          </a:r>
          <a:r>
            <a:rPr lang="fi-FI" sz="1400" kern="1200" dirty="0" err="1">
              <a:solidFill>
                <a:schemeClr val="tx1"/>
              </a:solidFill>
            </a:rPr>
            <a:t>impact</a:t>
          </a:r>
          <a:r>
            <a:rPr lang="fi-FI" sz="1400" kern="1200" dirty="0">
              <a:solidFill>
                <a:schemeClr val="tx1"/>
              </a:solidFill>
            </a:rPr>
            <a:t> is </a:t>
          </a:r>
          <a:r>
            <a:rPr lang="fi-FI" sz="1400" kern="1200" dirty="0" err="1">
              <a:solidFill>
                <a:schemeClr val="tx1"/>
              </a:solidFill>
            </a:rPr>
            <a:t>reduced</a:t>
          </a:r>
          <a:endParaRPr lang="fi-FI" sz="1400" kern="1200" dirty="0">
            <a:solidFill>
              <a:schemeClr val="tx1"/>
            </a:solidFill>
          </a:endParaRPr>
        </a:p>
      </dsp:txBody>
      <dsp:txXfrm>
        <a:off x="3441014" y="0"/>
        <a:ext cx="2340453" cy="9493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49AF0-EA45-4FCC-81D9-D5DA82ECFA56}">
      <dsp:nvSpPr>
        <dsp:cNvPr id="0" name=""/>
        <dsp:cNvSpPr/>
      </dsp:nvSpPr>
      <dsp:spPr>
        <a:xfrm>
          <a:off x="5539" y="0"/>
          <a:ext cx="3311227" cy="994140"/>
        </a:xfrm>
        <a:prstGeom prst="chevron">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err="1">
              <a:solidFill>
                <a:schemeClr val="tx1"/>
              </a:solidFill>
            </a:rPr>
            <a:t>Operators</a:t>
          </a:r>
          <a:r>
            <a:rPr lang="fi-FI" sz="1400" kern="1200" dirty="0">
              <a:solidFill>
                <a:schemeClr val="tx1"/>
              </a:solidFill>
            </a:rPr>
            <a:t> of </a:t>
          </a:r>
          <a:r>
            <a:rPr lang="fi-FI" sz="1400" kern="1200" dirty="0" err="1">
              <a:solidFill>
                <a:schemeClr val="tx1"/>
              </a:solidFill>
            </a:rPr>
            <a:t>fleets</a:t>
          </a:r>
          <a:r>
            <a:rPr lang="fi-FI" sz="1400" kern="1200" dirty="0">
              <a:solidFill>
                <a:schemeClr val="tx1"/>
              </a:solidFill>
            </a:rPr>
            <a:t>/</a:t>
          </a:r>
          <a:r>
            <a:rPr lang="fi-FI" sz="1400" kern="1200" dirty="0" err="1">
              <a:solidFill>
                <a:schemeClr val="tx1"/>
              </a:solidFill>
            </a:rPr>
            <a:t>infrastructures</a:t>
          </a:r>
          <a:r>
            <a:rPr lang="fi-FI" sz="1400" kern="1200" dirty="0">
              <a:solidFill>
                <a:schemeClr val="tx1"/>
              </a:solidFill>
            </a:rPr>
            <a:t> (air/</a:t>
          </a:r>
          <a:r>
            <a:rPr lang="fi-FI" sz="1400" kern="1200" dirty="0" err="1">
              <a:solidFill>
                <a:schemeClr val="tx1"/>
              </a:solidFill>
            </a:rPr>
            <a:t>ports</a:t>
          </a:r>
          <a:r>
            <a:rPr lang="fi-FI" sz="1400" kern="1200" dirty="0">
              <a:solidFill>
                <a:schemeClr val="tx1"/>
              </a:solidFill>
            </a:rPr>
            <a:t>) </a:t>
          </a:r>
          <a:r>
            <a:rPr lang="fi-FI" sz="1400" kern="1200" dirty="0" err="1">
              <a:solidFill>
                <a:schemeClr val="tx1"/>
              </a:solidFill>
            </a:rPr>
            <a:t>use</a:t>
          </a:r>
          <a:r>
            <a:rPr lang="fi-FI" sz="1400" kern="1200" dirty="0">
              <a:solidFill>
                <a:schemeClr val="tx1"/>
              </a:solidFill>
            </a:rPr>
            <a:t> </a:t>
          </a:r>
          <a:r>
            <a:rPr lang="fi-FI" sz="1400" kern="1200" dirty="0" err="1">
              <a:solidFill>
                <a:schemeClr val="tx1"/>
              </a:solidFill>
            </a:rPr>
            <a:t>guidance</a:t>
          </a:r>
          <a:r>
            <a:rPr lang="fi-FI" sz="1400" kern="1200" dirty="0">
              <a:solidFill>
                <a:schemeClr val="tx1"/>
              </a:solidFill>
            </a:rPr>
            <a:t> in </a:t>
          </a:r>
          <a:r>
            <a:rPr lang="fi-FI" sz="1400" kern="1200" dirty="0" err="1">
              <a:solidFill>
                <a:schemeClr val="tx1"/>
              </a:solidFill>
            </a:rPr>
            <a:t>investment</a:t>
          </a:r>
          <a:r>
            <a:rPr lang="fi-FI" sz="1400" kern="1200" dirty="0">
              <a:solidFill>
                <a:schemeClr val="tx1"/>
              </a:solidFill>
            </a:rPr>
            <a:t> </a:t>
          </a:r>
          <a:r>
            <a:rPr lang="fi-FI" sz="1400" kern="1200" dirty="0" err="1">
              <a:solidFill>
                <a:schemeClr val="tx1"/>
              </a:solidFill>
            </a:rPr>
            <a:t>decision</a:t>
          </a:r>
          <a:endParaRPr lang="fi-FI" sz="1400" kern="1200" dirty="0">
            <a:solidFill>
              <a:schemeClr val="tx1"/>
            </a:solidFill>
          </a:endParaRPr>
        </a:p>
      </dsp:txBody>
      <dsp:txXfrm>
        <a:off x="502609" y="0"/>
        <a:ext cx="2317087" cy="994140"/>
      </dsp:txXfrm>
    </dsp:sp>
    <dsp:sp modelId="{18F4BD8C-7035-43F3-8062-4EB8A31B140B}">
      <dsp:nvSpPr>
        <dsp:cNvPr id="0" name=""/>
        <dsp:cNvSpPr/>
      </dsp:nvSpPr>
      <dsp:spPr>
        <a:xfrm>
          <a:off x="2985643" y="0"/>
          <a:ext cx="3311227" cy="994140"/>
        </a:xfrm>
        <a:prstGeom prst="chevron">
          <a:avLst/>
        </a:prstGeom>
        <a:solidFill>
          <a:schemeClr val="accent6">
            <a:lumMod val="20000"/>
            <a:lumOff val="8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i-FI" sz="1400" kern="1200" dirty="0">
              <a:solidFill>
                <a:schemeClr val="tx1"/>
              </a:solidFill>
            </a:rPr>
            <a:t>Competitiveness of European transport sector is maintained</a:t>
          </a:r>
        </a:p>
      </dsp:txBody>
      <dsp:txXfrm>
        <a:off x="3482713" y="0"/>
        <a:ext cx="2317087" cy="99414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0D93EE-328F-5F45-B792-C0A86996DCE2}" type="datetimeFigureOut">
              <a:rPr lang="en-GB" smtClean="0"/>
              <a:t>06/11/2025</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6854B5-DFEE-224E-91E4-D7C334E1336B}" type="slidenum">
              <a:rPr lang="en-GB" smtClean="0"/>
              <a:t>‹#›</a:t>
            </a:fld>
            <a:endParaRPr lang="en-GB"/>
          </a:p>
        </p:txBody>
      </p:sp>
    </p:spTree>
    <p:extLst>
      <p:ext uri="{BB962C8B-B14F-4D97-AF65-F5344CB8AC3E}">
        <p14:creationId xmlns:p14="http://schemas.microsoft.com/office/powerpoint/2010/main" val="2166421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536854B5-DFEE-224E-91E4-D7C334E1336B}" type="slidenum">
              <a:rPr lang="en-GB" smtClean="0"/>
              <a:t>1</a:t>
            </a:fld>
            <a:endParaRPr lang="en-GB"/>
          </a:p>
        </p:txBody>
      </p:sp>
    </p:spTree>
    <p:extLst>
      <p:ext uri="{BB962C8B-B14F-4D97-AF65-F5344CB8AC3E}">
        <p14:creationId xmlns:p14="http://schemas.microsoft.com/office/powerpoint/2010/main" val="1098736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536854B5-DFEE-224E-91E4-D7C334E1336B}" type="slidenum">
              <a:rPr lang="en-GB" smtClean="0"/>
              <a:t>2</a:t>
            </a:fld>
            <a:endParaRPr lang="en-GB"/>
          </a:p>
        </p:txBody>
      </p:sp>
    </p:spTree>
    <p:extLst>
      <p:ext uri="{BB962C8B-B14F-4D97-AF65-F5344CB8AC3E}">
        <p14:creationId xmlns:p14="http://schemas.microsoft.com/office/powerpoint/2010/main" val="6179336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dirty="0"/>
          </a:p>
        </p:txBody>
      </p:sp>
      <p:sp>
        <p:nvSpPr>
          <p:cNvPr id="4" name="Slide Number Placeholder 3"/>
          <p:cNvSpPr>
            <a:spLocks noGrp="1"/>
          </p:cNvSpPr>
          <p:nvPr>
            <p:ph type="sldNum" sz="quarter" idx="5"/>
          </p:nvPr>
        </p:nvSpPr>
        <p:spPr/>
        <p:txBody>
          <a:bodyPr/>
          <a:lstStyle/>
          <a:p>
            <a:fld id="{1A4574CA-FB7F-F74B-9ED8-9B5841083732}" type="slidenum">
              <a:rPr lang="en-FI" smtClean="0"/>
              <a:t>3</a:t>
            </a:fld>
            <a:endParaRPr lang="en-FI"/>
          </a:p>
        </p:txBody>
      </p:sp>
    </p:spTree>
    <p:extLst>
      <p:ext uri="{BB962C8B-B14F-4D97-AF65-F5344CB8AC3E}">
        <p14:creationId xmlns:p14="http://schemas.microsoft.com/office/powerpoint/2010/main" val="318351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GB" dirty="0"/>
          </a:p>
        </p:txBody>
      </p:sp>
      <p:sp>
        <p:nvSpPr>
          <p:cNvPr id="4" name="Tijdelijke aanduiding voor dianummer 3"/>
          <p:cNvSpPr>
            <a:spLocks noGrp="1"/>
          </p:cNvSpPr>
          <p:nvPr>
            <p:ph type="sldNum" sz="quarter" idx="5"/>
          </p:nvPr>
        </p:nvSpPr>
        <p:spPr/>
        <p:txBody>
          <a:bodyPr/>
          <a:lstStyle/>
          <a:p>
            <a:fld id="{536854B5-DFEE-224E-91E4-D7C334E1336B}" type="slidenum">
              <a:rPr lang="en-GB" smtClean="0"/>
              <a:t>5</a:t>
            </a:fld>
            <a:endParaRPr lang="en-GB"/>
          </a:p>
        </p:txBody>
      </p:sp>
    </p:spTree>
    <p:extLst>
      <p:ext uri="{BB962C8B-B14F-4D97-AF65-F5344CB8AC3E}">
        <p14:creationId xmlns:p14="http://schemas.microsoft.com/office/powerpoint/2010/main" val="1950038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dirty="0"/>
              <a:t>Explain quickly</a:t>
            </a:r>
          </a:p>
        </p:txBody>
      </p:sp>
      <p:sp>
        <p:nvSpPr>
          <p:cNvPr id="4" name="Slide Number Placeholder 3"/>
          <p:cNvSpPr>
            <a:spLocks noGrp="1"/>
          </p:cNvSpPr>
          <p:nvPr>
            <p:ph type="sldNum" sz="quarter" idx="5"/>
          </p:nvPr>
        </p:nvSpPr>
        <p:spPr/>
        <p:txBody>
          <a:bodyPr/>
          <a:lstStyle/>
          <a:p>
            <a:fld id="{536854B5-DFEE-224E-91E4-D7C334E1336B}" type="slidenum">
              <a:rPr lang="en-GB" smtClean="0"/>
              <a:t>7</a:t>
            </a:fld>
            <a:endParaRPr lang="en-GB"/>
          </a:p>
        </p:txBody>
      </p:sp>
    </p:spTree>
    <p:extLst>
      <p:ext uri="{BB962C8B-B14F-4D97-AF65-F5344CB8AC3E}">
        <p14:creationId xmlns:p14="http://schemas.microsoft.com/office/powerpoint/2010/main" val="223604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Modify so that we are not guiding participants too early</a:t>
            </a:r>
          </a:p>
        </p:txBody>
      </p:sp>
      <p:sp>
        <p:nvSpPr>
          <p:cNvPr id="4" name="Slide Number Placeholder 3"/>
          <p:cNvSpPr>
            <a:spLocks noGrp="1"/>
          </p:cNvSpPr>
          <p:nvPr>
            <p:ph type="sldNum" sz="quarter" idx="5"/>
          </p:nvPr>
        </p:nvSpPr>
        <p:spPr/>
        <p:txBody>
          <a:bodyPr/>
          <a:lstStyle/>
          <a:p>
            <a:fld id="{4FDB19ED-D65F-4D7A-AAA2-2419790B7C1D}" type="slidenum">
              <a:rPr lang="en-GB" smtClean="0"/>
              <a:t>16</a:t>
            </a:fld>
            <a:endParaRPr lang="en-GB"/>
          </a:p>
        </p:txBody>
      </p:sp>
    </p:spTree>
    <p:extLst>
      <p:ext uri="{BB962C8B-B14F-4D97-AF65-F5344CB8AC3E}">
        <p14:creationId xmlns:p14="http://schemas.microsoft.com/office/powerpoint/2010/main" val="21009554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www.linkedin.com/company/realchem-project/" TargetMode="External"/><Relationship Id="rId7" Type="http://schemas.openxmlformats.org/officeDocument/2006/relationships/image" Target="../media/image17.sv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hyperlink" Target="https://www.linkedin.com/company/interreg-euro-med-green-living-areas/" TargetMode="External"/><Relationship Id="rId4" Type="http://schemas.openxmlformats.org/officeDocument/2006/relationships/hyperlink" Target="https://bsky.app/profile/realchem-project.bsky.social" TargetMode="External"/><Relationship Id="rId9" Type="http://schemas.openxmlformats.org/officeDocument/2006/relationships/image" Target="../media/image19.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D09018-BF90-B33B-B408-E7132CC92FEC}"/>
              </a:ext>
            </a:extLst>
          </p:cNvPr>
          <p:cNvSpPr>
            <a:spLocks noGrp="1"/>
          </p:cNvSpPr>
          <p:nvPr>
            <p:ph type="ctrTitle" hasCustomPrompt="1"/>
          </p:nvPr>
        </p:nvSpPr>
        <p:spPr>
          <a:xfrm>
            <a:off x="568569" y="2122732"/>
            <a:ext cx="6174154" cy="2387600"/>
          </a:xfrm>
        </p:spPr>
        <p:txBody>
          <a:bodyPr anchor="b"/>
          <a:lstStyle>
            <a:lvl1pPr algn="l">
              <a:defRPr sz="6000">
                <a:solidFill>
                  <a:schemeClr val="bg1"/>
                </a:solidFill>
              </a:defRPr>
            </a:lvl1pPr>
          </a:lstStyle>
          <a:p>
            <a:r>
              <a:rPr lang="en-GB" noProof="0" dirty="0"/>
              <a:t>Title of deliverable</a:t>
            </a:r>
          </a:p>
        </p:txBody>
      </p:sp>
      <p:sp>
        <p:nvSpPr>
          <p:cNvPr id="3" name="Ondertitel 2">
            <a:extLst>
              <a:ext uri="{FF2B5EF4-FFF2-40B4-BE49-F238E27FC236}">
                <a16:creationId xmlns:a16="http://schemas.microsoft.com/office/drawing/2014/main" id="{7109EAB0-1A9E-59B7-70D7-41FCCDC7053F}"/>
              </a:ext>
            </a:extLst>
          </p:cNvPr>
          <p:cNvSpPr>
            <a:spLocks noGrp="1"/>
          </p:cNvSpPr>
          <p:nvPr>
            <p:ph type="subTitle" idx="1" hasCustomPrompt="1"/>
          </p:nvPr>
        </p:nvSpPr>
        <p:spPr>
          <a:xfrm>
            <a:off x="568569" y="4602407"/>
            <a:ext cx="6174154"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DX.X</a:t>
            </a:r>
          </a:p>
        </p:txBody>
      </p:sp>
      <p:pic>
        <p:nvPicPr>
          <p:cNvPr id="7" name="Graphic 6">
            <a:extLst>
              <a:ext uri="{FF2B5EF4-FFF2-40B4-BE49-F238E27FC236}">
                <a16:creationId xmlns:a16="http://schemas.microsoft.com/office/drawing/2014/main" id="{C12DADBE-6991-A868-1449-DA2A5DECDDD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14534" y="1445650"/>
            <a:ext cx="5180665" cy="5856404"/>
          </a:xfrm>
          <a:prstGeom prst="rect">
            <a:avLst/>
          </a:prstGeom>
        </p:spPr>
      </p:pic>
      <p:pic>
        <p:nvPicPr>
          <p:cNvPr id="8" name="Graphic 7">
            <a:extLst>
              <a:ext uri="{FF2B5EF4-FFF2-40B4-BE49-F238E27FC236}">
                <a16:creationId xmlns:a16="http://schemas.microsoft.com/office/drawing/2014/main" id="{04D88A7E-96EE-285A-C257-712F4764167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568569" y="534988"/>
            <a:ext cx="5105400" cy="990600"/>
          </a:xfrm>
          <a:prstGeom prst="rect">
            <a:avLst/>
          </a:prstGeom>
        </p:spPr>
      </p:pic>
      <p:pic>
        <p:nvPicPr>
          <p:cNvPr id="11" name="Afbeelding 10" descr="Afbeelding met tekst, Lettertype, schermopname, wit&#10;&#10;Door AI gegenereerde inhoud is mogelijk onjuist.">
            <a:extLst>
              <a:ext uri="{FF2B5EF4-FFF2-40B4-BE49-F238E27FC236}">
                <a16:creationId xmlns:a16="http://schemas.microsoft.com/office/drawing/2014/main" id="{A6362BC9-C2BA-918B-D6FF-613657C748F1}"/>
              </a:ext>
            </a:extLst>
          </p:cNvPr>
          <p:cNvPicPr>
            <a:picLocks noChangeAspect="1"/>
          </p:cNvPicPr>
          <p:nvPr userDrawn="1"/>
        </p:nvPicPr>
        <p:blipFill>
          <a:blip r:embed="rId7"/>
          <a:stretch>
            <a:fillRect/>
          </a:stretch>
        </p:blipFill>
        <p:spPr>
          <a:xfrm>
            <a:off x="9493597" y="5951356"/>
            <a:ext cx="2452218" cy="512583"/>
          </a:xfrm>
          <a:prstGeom prst="rect">
            <a:avLst/>
          </a:prstGeom>
        </p:spPr>
      </p:pic>
    </p:spTree>
    <p:extLst>
      <p:ext uri="{BB962C8B-B14F-4D97-AF65-F5344CB8AC3E}">
        <p14:creationId xmlns:p14="http://schemas.microsoft.com/office/powerpoint/2010/main" val="3531420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ark">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AA303-DBAB-656C-53B7-C49B4D6EF445}"/>
              </a:ext>
            </a:extLst>
          </p:cNvPr>
          <p:cNvSpPr>
            <a:spLocks noGrp="1"/>
          </p:cNvSpPr>
          <p:nvPr>
            <p:ph type="title" hasCustomPrompt="1"/>
          </p:nvPr>
        </p:nvSpPr>
        <p:spPr>
          <a:xfrm>
            <a:off x="5968231" y="630232"/>
            <a:ext cx="5553319" cy="2188429"/>
          </a:xfrm>
        </p:spPr>
        <p:txBody>
          <a:bodyPr anchor="b">
            <a:normAutofit/>
          </a:bodyPr>
          <a:lstStyle>
            <a:lvl1pPr>
              <a:defRPr sz="4800">
                <a:solidFill>
                  <a:schemeClr val="bg1"/>
                </a:solidFill>
              </a:defRPr>
            </a:lvl1pPr>
          </a:lstStyle>
          <a:p>
            <a:r>
              <a:rPr lang="en-GB" noProof="0" dirty="0"/>
              <a:t>Click to edit style of long title</a:t>
            </a:r>
          </a:p>
        </p:txBody>
      </p:sp>
      <p:sp>
        <p:nvSpPr>
          <p:cNvPr id="3" name="Tijdelijke aanduiding voor tekst 2">
            <a:extLst>
              <a:ext uri="{FF2B5EF4-FFF2-40B4-BE49-F238E27FC236}">
                <a16:creationId xmlns:a16="http://schemas.microsoft.com/office/drawing/2014/main" id="{CC185A6F-3FA6-C013-6EC1-2BF91C15AFE3}"/>
              </a:ext>
            </a:extLst>
          </p:cNvPr>
          <p:cNvSpPr>
            <a:spLocks noGrp="1"/>
          </p:cNvSpPr>
          <p:nvPr>
            <p:ph type="body" idx="1" hasCustomPrompt="1"/>
          </p:nvPr>
        </p:nvSpPr>
        <p:spPr>
          <a:xfrm>
            <a:off x="5968231" y="2845649"/>
            <a:ext cx="5553319"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noProof="0" dirty="0"/>
              <a:t>Click to edit style</a:t>
            </a:r>
          </a:p>
        </p:txBody>
      </p:sp>
      <p:pic>
        <p:nvPicPr>
          <p:cNvPr id="10" name="Graphic 9">
            <a:extLst>
              <a:ext uri="{FF2B5EF4-FFF2-40B4-BE49-F238E27FC236}">
                <a16:creationId xmlns:a16="http://schemas.microsoft.com/office/drawing/2014/main" id="{E20DF5A9-C6A9-CC06-8B7F-A651ECB5F4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344249" y="192143"/>
            <a:ext cx="6490923" cy="7337564"/>
          </a:xfrm>
          <a:prstGeom prst="rect">
            <a:avLst/>
          </a:prstGeom>
        </p:spPr>
      </p:pic>
      <p:sp>
        <p:nvSpPr>
          <p:cNvPr id="8" name="Tijdelijke aanduiding voor tekst 7">
            <a:extLst>
              <a:ext uri="{FF2B5EF4-FFF2-40B4-BE49-F238E27FC236}">
                <a16:creationId xmlns:a16="http://schemas.microsoft.com/office/drawing/2014/main" id="{39D05A7E-AA08-48B5-9E97-2157946CEEBF}"/>
              </a:ext>
            </a:extLst>
          </p:cNvPr>
          <p:cNvSpPr>
            <a:spLocks noGrp="1"/>
          </p:cNvSpPr>
          <p:nvPr>
            <p:ph type="body" sz="quarter" idx="13" hasCustomPrompt="1"/>
          </p:nvPr>
        </p:nvSpPr>
        <p:spPr>
          <a:xfrm>
            <a:off x="4003275" y="1616043"/>
            <a:ext cx="1226527" cy="891563"/>
          </a:xfrm>
        </p:spPr>
        <p:txBody>
          <a:bodyPr anchor="ctr" anchorCtr="0">
            <a:noAutofit/>
          </a:bodyPr>
          <a:lstStyle>
            <a:lvl1pPr algn="ctr">
              <a:defRPr sz="5000" b="1">
                <a:solidFill>
                  <a:schemeClr val="accent3"/>
                </a:solidFill>
              </a:defRPr>
            </a:lvl1pPr>
          </a:lstStyle>
          <a:p>
            <a:pPr lvl="0"/>
            <a:r>
              <a:rPr lang="nl-NL" dirty="0"/>
              <a:t>01</a:t>
            </a:r>
            <a:endParaRPr lang="en-GB" dirty="0"/>
          </a:p>
        </p:txBody>
      </p:sp>
    </p:spTree>
    <p:extLst>
      <p:ext uri="{BB962C8B-B14F-4D97-AF65-F5344CB8AC3E}">
        <p14:creationId xmlns:p14="http://schemas.microsoft.com/office/powerpoint/2010/main" val="2840414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l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AA303-DBAB-656C-53B7-C49B4D6EF445}"/>
              </a:ext>
            </a:extLst>
          </p:cNvPr>
          <p:cNvSpPr>
            <a:spLocks noGrp="1"/>
          </p:cNvSpPr>
          <p:nvPr>
            <p:ph type="title" hasCustomPrompt="1"/>
          </p:nvPr>
        </p:nvSpPr>
        <p:spPr>
          <a:xfrm>
            <a:off x="740491" y="2556014"/>
            <a:ext cx="5553319" cy="2188429"/>
          </a:xfrm>
        </p:spPr>
        <p:txBody>
          <a:bodyPr anchor="b">
            <a:normAutofit/>
          </a:bodyPr>
          <a:lstStyle>
            <a:lvl1pPr>
              <a:defRPr sz="4800">
                <a:solidFill>
                  <a:schemeClr val="accent1"/>
                </a:solidFill>
              </a:defRPr>
            </a:lvl1pPr>
          </a:lstStyle>
          <a:p>
            <a:r>
              <a:rPr lang="en-GB" noProof="0" dirty="0"/>
              <a:t>Click to edit style of long title</a:t>
            </a:r>
          </a:p>
        </p:txBody>
      </p:sp>
      <p:sp>
        <p:nvSpPr>
          <p:cNvPr id="3" name="Tijdelijke aanduiding voor tekst 2">
            <a:extLst>
              <a:ext uri="{FF2B5EF4-FFF2-40B4-BE49-F238E27FC236}">
                <a16:creationId xmlns:a16="http://schemas.microsoft.com/office/drawing/2014/main" id="{CC185A6F-3FA6-C013-6EC1-2BF91C15AFE3}"/>
              </a:ext>
            </a:extLst>
          </p:cNvPr>
          <p:cNvSpPr>
            <a:spLocks noGrp="1"/>
          </p:cNvSpPr>
          <p:nvPr>
            <p:ph type="body" idx="1" hasCustomPrompt="1"/>
          </p:nvPr>
        </p:nvSpPr>
        <p:spPr>
          <a:xfrm>
            <a:off x="740491" y="4771431"/>
            <a:ext cx="5553319" cy="1500187"/>
          </a:xfrm>
        </p:spPr>
        <p:txBody>
          <a:bodyPr/>
          <a:lstStyle>
            <a:lvl1pPr marL="0" indent="0">
              <a:buNone/>
              <a:defRPr sz="2400">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noProof="0" dirty="0"/>
              <a:t>Click to edit style</a:t>
            </a:r>
          </a:p>
        </p:txBody>
      </p:sp>
      <p:pic>
        <p:nvPicPr>
          <p:cNvPr id="10" name="Graphic 9">
            <a:extLst>
              <a:ext uri="{FF2B5EF4-FFF2-40B4-BE49-F238E27FC236}">
                <a16:creationId xmlns:a16="http://schemas.microsoft.com/office/drawing/2014/main" id="{E20DF5A9-C6A9-CC06-8B7F-A651ECB5F4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356158" y="176595"/>
            <a:ext cx="6490923" cy="7337564"/>
          </a:xfrm>
          <a:prstGeom prst="rect">
            <a:avLst/>
          </a:prstGeom>
        </p:spPr>
      </p:pic>
      <p:sp>
        <p:nvSpPr>
          <p:cNvPr id="8" name="Tijdelijke aanduiding voor tekst 7">
            <a:extLst>
              <a:ext uri="{FF2B5EF4-FFF2-40B4-BE49-F238E27FC236}">
                <a16:creationId xmlns:a16="http://schemas.microsoft.com/office/drawing/2014/main" id="{39D05A7E-AA08-48B5-9E97-2157946CEEBF}"/>
              </a:ext>
            </a:extLst>
          </p:cNvPr>
          <p:cNvSpPr>
            <a:spLocks noGrp="1"/>
          </p:cNvSpPr>
          <p:nvPr>
            <p:ph type="body" sz="quarter" idx="13" hasCustomPrompt="1"/>
          </p:nvPr>
        </p:nvSpPr>
        <p:spPr>
          <a:xfrm>
            <a:off x="6314593" y="2095319"/>
            <a:ext cx="1226527" cy="891563"/>
          </a:xfrm>
        </p:spPr>
        <p:txBody>
          <a:bodyPr anchor="ctr" anchorCtr="0">
            <a:noAutofit/>
          </a:bodyPr>
          <a:lstStyle>
            <a:lvl1pPr algn="ctr">
              <a:defRPr sz="5000" b="1">
                <a:solidFill>
                  <a:schemeClr val="bg1"/>
                </a:solidFill>
              </a:defRPr>
            </a:lvl1pPr>
          </a:lstStyle>
          <a:p>
            <a:pPr lvl="0"/>
            <a:r>
              <a:rPr lang="nl-NL" dirty="0"/>
              <a:t>01</a:t>
            </a:r>
            <a:endParaRPr lang="en-GB" dirty="0"/>
          </a:p>
        </p:txBody>
      </p:sp>
    </p:spTree>
    <p:extLst>
      <p:ext uri="{BB962C8B-B14F-4D97-AF65-F5344CB8AC3E}">
        <p14:creationId xmlns:p14="http://schemas.microsoft.com/office/powerpoint/2010/main" val="425563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l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3AA303-DBAB-656C-53B7-C49B4D6EF445}"/>
              </a:ext>
            </a:extLst>
          </p:cNvPr>
          <p:cNvSpPr>
            <a:spLocks noGrp="1"/>
          </p:cNvSpPr>
          <p:nvPr>
            <p:ph type="title" hasCustomPrompt="1"/>
          </p:nvPr>
        </p:nvSpPr>
        <p:spPr>
          <a:xfrm>
            <a:off x="740491" y="2556014"/>
            <a:ext cx="5553319" cy="2188429"/>
          </a:xfrm>
        </p:spPr>
        <p:txBody>
          <a:bodyPr anchor="b">
            <a:normAutofit/>
          </a:bodyPr>
          <a:lstStyle>
            <a:lvl1pPr>
              <a:defRPr sz="4800">
                <a:solidFill>
                  <a:schemeClr val="accent1"/>
                </a:solidFill>
              </a:defRPr>
            </a:lvl1pPr>
          </a:lstStyle>
          <a:p>
            <a:r>
              <a:rPr lang="en-GB" noProof="0" dirty="0"/>
              <a:t>Click to edit style of long title</a:t>
            </a:r>
          </a:p>
        </p:txBody>
      </p:sp>
      <p:sp>
        <p:nvSpPr>
          <p:cNvPr id="3" name="Tijdelijke aanduiding voor tekst 2">
            <a:extLst>
              <a:ext uri="{FF2B5EF4-FFF2-40B4-BE49-F238E27FC236}">
                <a16:creationId xmlns:a16="http://schemas.microsoft.com/office/drawing/2014/main" id="{CC185A6F-3FA6-C013-6EC1-2BF91C15AFE3}"/>
              </a:ext>
            </a:extLst>
          </p:cNvPr>
          <p:cNvSpPr>
            <a:spLocks noGrp="1"/>
          </p:cNvSpPr>
          <p:nvPr>
            <p:ph type="body" idx="1" hasCustomPrompt="1"/>
          </p:nvPr>
        </p:nvSpPr>
        <p:spPr>
          <a:xfrm>
            <a:off x="740491" y="4771431"/>
            <a:ext cx="5553319" cy="1500187"/>
          </a:xfrm>
        </p:spPr>
        <p:txBody>
          <a:bodyPr/>
          <a:lstStyle>
            <a:lvl1pPr marL="0" indent="0">
              <a:buNone/>
              <a:defRPr sz="2400">
                <a:solidFill>
                  <a:schemeClr val="accent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noProof="0" dirty="0"/>
              <a:t>Click to edit style</a:t>
            </a:r>
          </a:p>
        </p:txBody>
      </p:sp>
      <p:pic>
        <p:nvPicPr>
          <p:cNvPr id="10" name="Graphic 9">
            <a:extLst>
              <a:ext uri="{FF2B5EF4-FFF2-40B4-BE49-F238E27FC236}">
                <a16:creationId xmlns:a16="http://schemas.microsoft.com/office/drawing/2014/main" id="{E20DF5A9-C6A9-CC06-8B7F-A651ECB5F44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5478" y="4901043"/>
            <a:ext cx="2311603" cy="2613116"/>
          </a:xfrm>
          <a:prstGeom prst="rect">
            <a:avLst/>
          </a:prstGeom>
        </p:spPr>
      </p:pic>
    </p:spTree>
    <p:extLst>
      <p:ext uri="{BB962C8B-B14F-4D97-AF65-F5344CB8AC3E}">
        <p14:creationId xmlns:p14="http://schemas.microsoft.com/office/powerpoint/2010/main" val="1369907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subject">
    <p:spTree>
      <p:nvGrpSpPr>
        <p:cNvPr id="1" name=""/>
        <p:cNvGrpSpPr/>
        <p:nvPr/>
      </p:nvGrpSpPr>
      <p:grpSpPr>
        <a:xfrm>
          <a:off x="0" y="0"/>
          <a:ext cx="0" cy="0"/>
          <a:chOff x="0" y="0"/>
          <a:chExt cx="0" cy="0"/>
        </a:xfrm>
      </p:grpSpPr>
      <p:sp>
        <p:nvSpPr>
          <p:cNvPr id="4" name="Ovaal 3">
            <a:extLst>
              <a:ext uri="{FF2B5EF4-FFF2-40B4-BE49-F238E27FC236}">
                <a16:creationId xmlns:a16="http://schemas.microsoft.com/office/drawing/2014/main" id="{A73C349E-288E-E017-2329-2A7162196105}"/>
              </a:ext>
            </a:extLst>
          </p:cNvPr>
          <p:cNvSpPr/>
          <p:nvPr userDrawn="1"/>
        </p:nvSpPr>
        <p:spPr>
          <a:xfrm>
            <a:off x="8364622" y="6228713"/>
            <a:ext cx="1507956" cy="1507956"/>
          </a:xfrm>
          <a:prstGeom prst="ellipse">
            <a:avLst/>
          </a:prstGeom>
          <a:solidFill>
            <a:schemeClr val="accent2">
              <a:alpha val="65000"/>
            </a:schemeClr>
          </a:solidFill>
          <a:ln>
            <a:noFill/>
          </a:ln>
          <a:effectLst>
            <a:softEdge rad="436633"/>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al 4">
            <a:extLst>
              <a:ext uri="{FF2B5EF4-FFF2-40B4-BE49-F238E27FC236}">
                <a16:creationId xmlns:a16="http://schemas.microsoft.com/office/drawing/2014/main" id="{F5DAF373-0747-DC20-DF67-62A9CE9D2CA2}"/>
              </a:ext>
            </a:extLst>
          </p:cNvPr>
          <p:cNvSpPr/>
          <p:nvPr userDrawn="1"/>
        </p:nvSpPr>
        <p:spPr>
          <a:xfrm>
            <a:off x="-1025237" y="612713"/>
            <a:ext cx="2050473" cy="1801091"/>
          </a:xfrm>
          <a:prstGeom prst="ellipse">
            <a:avLst/>
          </a:prstGeom>
          <a:solidFill>
            <a:schemeClr val="accent1">
              <a:alpha val="65000"/>
            </a:schemeClr>
          </a:solidFill>
          <a:ln>
            <a:noFill/>
          </a:ln>
          <a:effectLst>
            <a:softEdge rad="713137"/>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al 8">
            <a:extLst>
              <a:ext uri="{FF2B5EF4-FFF2-40B4-BE49-F238E27FC236}">
                <a16:creationId xmlns:a16="http://schemas.microsoft.com/office/drawing/2014/main" id="{BDBA0E65-5E09-B4AB-A2A8-D7F56072072D}"/>
              </a:ext>
            </a:extLst>
          </p:cNvPr>
          <p:cNvSpPr/>
          <p:nvPr userDrawn="1"/>
        </p:nvSpPr>
        <p:spPr>
          <a:xfrm>
            <a:off x="10213303" y="-492163"/>
            <a:ext cx="5465350" cy="5465350"/>
          </a:xfrm>
          <a:prstGeom prst="ellipse">
            <a:avLst/>
          </a:prstGeom>
          <a:solidFill>
            <a:schemeClr val="accent2">
              <a:alpha val="65000"/>
            </a:scheme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48F915EE-8F65-718D-5D9C-B7240795B5C2}"/>
              </a:ext>
            </a:extLst>
          </p:cNvPr>
          <p:cNvSpPr>
            <a:spLocks noGrp="1"/>
          </p:cNvSpPr>
          <p:nvPr>
            <p:ph type="title" hasCustomPrompt="1"/>
          </p:nvPr>
        </p:nvSpPr>
        <p:spPr/>
        <p:txBody>
          <a:bodyPr/>
          <a:lstStyle/>
          <a:p>
            <a:r>
              <a:rPr lang="en-GB" noProof="0" dirty="0"/>
              <a:t>Click to edit style</a:t>
            </a:r>
            <a:endParaRPr lang="en-GB" dirty="0"/>
          </a:p>
        </p:txBody>
      </p:sp>
      <p:sp>
        <p:nvSpPr>
          <p:cNvPr id="3" name="Tijdelijke aanduiding voor inhoud 2">
            <a:extLst>
              <a:ext uri="{FF2B5EF4-FFF2-40B4-BE49-F238E27FC236}">
                <a16:creationId xmlns:a16="http://schemas.microsoft.com/office/drawing/2014/main" id="{32F463C6-3B1F-972E-83CB-DD7A5EBD60CC}"/>
              </a:ext>
            </a:extLst>
          </p:cNvPr>
          <p:cNvSpPr>
            <a:spLocks noGrp="1"/>
          </p:cNvSpPr>
          <p:nvPr>
            <p:ph idx="1" hasCustomPrompt="1"/>
          </p:nvPr>
        </p:nvSpPr>
        <p:spPr/>
        <p:txBody>
          <a:body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ijdelijke aanduiding voor dianummer 5">
            <a:extLst>
              <a:ext uri="{FF2B5EF4-FFF2-40B4-BE49-F238E27FC236}">
                <a16:creationId xmlns:a16="http://schemas.microsoft.com/office/drawing/2014/main" id="{4628F338-5601-C3CE-989E-73E201754542}"/>
              </a:ext>
            </a:extLst>
          </p:cNvPr>
          <p:cNvSpPr>
            <a:spLocks noGrp="1"/>
          </p:cNvSpPr>
          <p:nvPr>
            <p:ph type="sldNum" sz="quarter" idx="12"/>
          </p:nvPr>
        </p:nvSpPr>
        <p:spPr/>
        <p:txBody>
          <a:bodyPr/>
          <a:lstStyle/>
          <a:p>
            <a:fld id="{8A7F47EF-1D76-2548-8966-1F83D50CC4EB}" type="slidenum">
              <a:rPr lang="en-GB" smtClean="0"/>
              <a:t>‹#›</a:t>
            </a:fld>
            <a:endParaRPr lang="en-GB"/>
          </a:p>
        </p:txBody>
      </p:sp>
      <p:pic>
        <p:nvPicPr>
          <p:cNvPr id="16" name="Graphic 15">
            <a:extLst>
              <a:ext uri="{FF2B5EF4-FFF2-40B4-BE49-F238E27FC236}">
                <a16:creationId xmlns:a16="http://schemas.microsoft.com/office/drawing/2014/main" id="{8561B66E-486F-2638-34B9-FC206C67169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477" y="230188"/>
            <a:ext cx="2156828" cy="418489"/>
          </a:xfrm>
          <a:prstGeom prst="rect">
            <a:avLst/>
          </a:prstGeom>
        </p:spPr>
      </p:pic>
    </p:spTree>
    <p:extLst>
      <p:ext uri="{BB962C8B-B14F-4D97-AF65-F5344CB8AC3E}">
        <p14:creationId xmlns:p14="http://schemas.microsoft.com/office/powerpoint/2010/main" val="19361024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subject (dark)">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F915EE-8F65-718D-5D9C-B7240795B5C2}"/>
              </a:ext>
            </a:extLst>
          </p:cNvPr>
          <p:cNvSpPr>
            <a:spLocks noGrp="1"/>
          </p:cNvSpPr>
          <p:nvPr>
            <p:ph type="title" hasCustomPrompt="1"/>
          </p:nvPr>
        </p:nvSpPr>
        <p:spPr/>
        <p:txBody>
          <a:bodyPr/>
          <a:lstStyle>
            <a:lvl1pPr>
              <a:defRPr>
                <a:solidFill>
                  <a:schemeClr val="bg1"/>
                </a:solidFill>
              </a:defRPr>
            </a:lvl1pPr>
          </a:lstStyle>
          <a:p>
            <a:r>
              <a:rPr lang="en-GB" noProof="0" dirty="0"/>
              <a:t>Click to edit style</a:t>
            </a:r>
            <a:endParaRPr lang="en-GB" dirty="0"/>
          </a:p>
        </p:txBody>
      </p:sp>
      <p:sp>
        <p:nvSpPr>
          <p:cNvPr id="3" name="Tijdelijke aanduiding voor inhoud 2">
            <a:extLst>
              <a:ext uri="{FF2B5EF4-FFF2-40B4-BE49-F238E27FC236}">
                <a16:creationId xmlns:a16="http://schemas.microsoft.com/office/drawing/2014/main" id="{32F463C6-3B1F-972E-83CB-DD7A5EBD60CC}"/>
              </a:ext>
            </a:extLst>
          </p:cNvPr>
          <p:cNvSpPr>
            <a:spLocks noGrp="1"/>
          </p:cNvSpPr>
          <p:nvPr>
            <p:ph idx="1"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ijdelijke aanduiding voor dianummer 5">
            <a:extLst>
              <a:ext uri="{FF2B5EF4-FFF2-40B4-BE49-F238E27FC236}">
                <a16:creationId xmlns:a16="http://schemas.microsoft.com/office/drawing/2014/main" id="{4628F338-5601-C3CE-989E-73E201754542}"/>
              </a:ext>
            </a:extLst>
          </p:cNvPr>
          <p:cNvSpPr>
            <a:spLocks noGrp="1"/>
          </p:cNvSpPr>
          <p:nvPr>
            <p:ph type="sldNum" sz="quarter" idx="12"/>
          </p:nvPr>
        </p:nvSpPr>
        <p:spPr/>
        <p:txBody>
          <a:bodyPr/>
          <a:lstStyle>
            <a:lvl1pPr>
              <a:defRPr>
                <a:solidFill>
                  <a:schemeClr val="bg1"/>
                </a:solidFill>
              </a:defRPr>
            </a:lvl1pPr>
          </a:lstStyle>
          <a:p>
            <a:fld id="{8A7F47EF-1D76-2548-8966-1F83D50CC4EB}" type="slidenum">
              <a:rPr lang="en-GB" smtClean="0"/>
              <a:pPr/>
              <a:t>‹#›</a:t>
            </a:fld>
            <a:endParaRPr lang="en-GB"/>
          </a:p>
        </p:txBody>
      </p:sp>
      <p:pic>
        <p:nvPicPr>
          <p:cNvPr id="7" name="Graphic 6">
            <a:extLst>
              <a:ext uri="{FF2B5EF4-FFF2-40B4-BE49-F238E27FC236}">
                <a16:creationId xmlns:a16="http://schemas.microsoft.com/office/drawing/2014/main" id="{C70E9F27-1937-FEAD-E997-59E9406DD1D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14477" y="230188"/>
            <a:ext cx="2156827" cy="418489"/>
          </a:xfrm>
          <a:prstGeom prst="rect">
            <a:avLst/>
          </a:prstGeom>
        </p:spPr>
      </p:pic>
      <p:grpSp>
        <p:nvGrpSpPr>
          <p:cNvPr id="15" name="Graphic 3">
            <a:extLst>
              <a:ext uri="{FF2B5EF4-FFF2-40B4-BE49-F238E27FC236}">
                <a16:creationId xmlns:a16="http://schemas.microsoft.com/office/drawing/2014/main" id="{25C9752C-738F-DF72-5F40-3CA33B14307F}"/>
              </a:ext>
            </a:extLst>
          </p:cNvPr>
          <p:cNvGrpSpPr/>
          <p:nvPr/>
        </p:nvGrpSpPr>
        <p:grpSpPr>
          <a:xfrm rot="20786357">
            <a:off x="8861650" y="3914540"/>
            <a:ext cx="3387403" cy="2860731"/>
            <a:chOff x="6360456" y="174533"/>
            <a:chExt cx="4193995" cy="3541915"/>
          </a:xfrm>
          <a:solidFill>
            <a:schemeClr val="bg1"/>
          </a:solidFill>
        </p:grpSpPr>
        <p:sp>
          <p:nvSpPr>
            <p:cNvPr id="18" name="Vrije vorm 17">
              <a:extLst>
                <a:ext uri="{FF2B5EF4-FFF2-40B4-BE49-F238E27FC236}">
                  <a16:creationId xmlns:a16="http://schemas.microsoft.com/office/drawing/2014/main" id="{70473F04-E085-E0AA-C05A-419EA568B112}"/>
                </a:ext>
              </a:extLst>
            </p:cNvPr>
            <p:cNvSpPr/>
            <p:nvPr/>
          </p:nvSpPr>
          <p:spPr>
            <a:xfrm>
              <a:off x="6360456" y="174533"/>
              <a:ext cx="4193995" cy="3541915"/>
            </a:xfrm>
            <a:custGeom>
              <a:avLst/>
              <a:gdLst>
                <a:gd name="connsiteX0" fmla="*/ 386553 w 4193995"/>
                <a:gd name="connsiteY0" fmla="*/ 2853229 h 3541915"/>
                <a:gd name="connsiteX1" fmla="*/ 840220 w 4193995"/>
                <a:gd name="connsiteY1" fmla="*/ 2769371 h 3541915"/>
                <a:gd name="connsiteX2" fmla="*/ 1412537 w 4193995"/>
                <a:gd name="connsiteY2" fmla="*/ 2657560 h 3541915"/>
                <a:gd name="connsiteX3" fmla="*/ 2061630 w 4193995"/>
                <a:gd name="connsiteY3" fmla="*/ 2832264 h 3541915"/>
                <a:gd name="connsiteX4" fmla="*/ 2508317 w 4193995"/>
                <a:gd name="connsiteY4" fmla="*/ 3216613 h 3541915"/>
                <a:gd name="connsiteX5" fmla="*/ 2885209 w 4193995"/>
                <a:gd name="connsiteY5" fmla="*/ 3531080 h 3541915"/>
                <a:gd name="connsiteX6" fmla="*/ 3262102 w 4193995"/>
                <a:gd name="connsiteY6" fmla="*/ 3468186 h 3541915"/>
                <a:gd name="connsiteX7" fmla="*/ 3506384 w 4193995"/>
                <a:gd name="connsiteY7" fmla="*/ 3174684 h 3541915"/>
                <a:gd name="connsiteX8" fmla="*/ 3422630 w 4193995"/>
                <a:gd name="connsiteY8" fmla="*/ 2685513 h 3541915"/>
                <a:gd name="connsiteX9" fmla="*/ 3317937 w 4193995"/>
                <a:gd name="connsiteY9" fmla="*/ 2105496 h 3541915"/>
                <a:gd name="connsiteX10" fmla="*/ 3492425 w 4193995"/>
                <a:gd name="connsiteY10" fmla="*/ 1455598 h 3541915"/>
                <a:gd name="connsiteX11" fmla="*/ 3876296 w 4193995"/>
                <a:gd name="connsiteY11" fmla="*/ 1015344 h 3541915"/>
                <a:gd name="connsiteX12" fmla="*/ 4176415 w 4193995"/>
                <a:gd name="connsiteY12" fmla="*/ 665936 h 3541915"/>
                <a:gd name="connsiteX13" fmla="*/ 3764625 w 4193995"/>
                <a:gd name="connsiteY13" fmla="*/ 9049 h 3541915"/>
                <a:gd name="connsiteX14" fmla="*/ 3164389 w 4193995"/>
                <a:gd name="connsiteY14" fmla="*/ 365445 h 3541915"/>
                <a:gd name="connsiteX15" fmla="*/ 3248143 w 4193995"/>
                <a:gd name="connsiteY15" fmla="*/ 854616 h 3541915"/>
                <a:gd name="connsiteX16" fmla="*/ 3352835 w 4193995"/>
                <a:gd name="connsiteY16" fmla="*/ 1434633 h 3541915"/>
                <a:gd name="connsiteX17" fmla="*/ 3178348 w 4193995"/>
                <a:gd name="connsiteY17" fmla="*/ 2084532 h 3541915"/>
                <a:gd name="connsiteX18" fmla="*/ 2794476 w 4193995"/>
                <a:gd name="connsiteY18" fmla="*/ 2524785 h 3541915"/>
                <a:gd name="connsiteX19" fmla="*/ 2738640 w 4193995"/>
                <a:gd name="connsiteY19" fmla="*/ 2552738 h 3541915"/>
                <a:gd name="connsiteX20" fmla="*/ 2682804 w 4193995"/>
                <a:gd name="connsiteY20" fmla="*/ 2587679 h 3541915"/>
                <a:gd name="connsiteX21" fmla="*/ 2110486 w 4193995"/>
                <a:gd name="connsiteY21" fmla="*/ 2699489 h 3541915"/>
                <a:gd name="connsiteX22" fmla="*/ 1461394 w 4193995"/>
                <a:gd name="connsiteY22" fmla="*/ 2524785 h 3541915"/>
                <a:gd name="connsiteX23" fmla="*/ 1014707 w 4193995"/>
                <a:gd name="connsiteY23" fmla="*/ 2140437 h 3541915"/>
                <a:gd name="connsiteX24" fmla="*/ 637814 w 4193995"/>
                <a:gd name="connsiteY24" fmla="*/ 1825970 h 3541915"/>
                <a:gd name="connsiteX25" fmla="*/ 30599 w 4193995"/>
                <a:gd name="connsiteY25" fmla="*/ 2168390 h 3541915"/>
                <a:gd name="connsiteX26" fmla="*/ 393532 w 4193995"/>
                <a:gd name="connsiteY26" fmla="*/ 2853229 h 3541915"/>
                <a:gd name="connsiteX27" fmla="*/ 393532 w 4193995"/>
                <a:gd name="connsiteY27" fmla="*/ 2853229 h 354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93995" h="3541915">
                  <a:moveTo>
                    <a:pt x="386553" y="2853229"/>
                  </a:moveTo>
                  <a:cubicBezTo>
                    <a:pt x="547081" y="2895158"/>
                    <a:pt x="714589" y="2853229"/>
                    <a:pt x="840220" y="2769371"/>
                  </a:cubicBezTo>
                  <a:cubicBezTo>
                    <a:pt x="1007727" y="2650572"/>
                    <a:pt x="1217112" y="2601655"/>
                    <a:pt x="1412537" y="2657560"/>
                  </a:cubicBezTo>
                  <a:lnTo>
                    <a:pt x="2061630" y="2832264"/>
                  </a:lnTo>
                  <a:cubicBezTo>
                    <a:pt x="2257056" y="2888170"/>
                    <a:pt x="2431543" y="3027933"/>
                    <a:pt x="2508317" y="3216613"/>
                  </a:cubicBezTo>
                  <a:cubicBezTo>
                    <a:pt x="2571133" y="3370352"/>
                    <a:pt x="2710722" y="3496139"/>
                    <a:pt x="2885209" y="3531080"/>
                  </a:cubicBezTo>
                  <a:cubicBezTo>
                    <a:pt x="3017820" y="3559033"/>
                    <a:pt x="3150430" y="3531080"/>
                    <a:pt x="3262102" y="3468186"/>
                  </a:cubicBezTo>
                  <a:cubicBezTo>
                    <a:pt x="3373774" y="3405293"/>
                    <a:pt x="3464507" y="3300471"/>
                    <a:pt x="3506384" y="3174684"/>
                  </a:cubicBezTo>
                  <a:cubicBezTo>
                    <a:pt x="3562220" y="2999980"/>
                    <a:pt x="3527322" y="2825276"/>
                    <a:pt x="3422630" y="2685513"/>
                  </a:cubicBezTo>
                  <a:cubicBezTo>
                    <a:pt x="3296999" y="2524785"/>
                    <a:pt x="3262102" y="2308153"/>
                    <a:pt x="3317937" y="2105496"/>
                  </a:cubicBezTo>
                  <a:lnTo>
                    <a:pt x="3492425" y="1455598"/>
                  </a:lnTo>
                  <a:cubicBezTo>
                    <a:pt x="3548261" y="1259929"/>
                    <a:pt x="3687850" y="1099202"/>
                    <a:pt x="3876296" y="1015344"/>
                  </a:cubicBezTo>
                  <a:cubicBezTo>
                    <a:pt x="4015886" y="952450"/>
                    <a:pt x="4134538" y="826663"/>
                    <a:pt x="4176415" y="665936"/>
                  </a:cubicBezTo>
                  <a:cubicBezTo>
                    <a:pt x="4253189" y="372433"/>
                    <a:pt x="4071722" y="64954"/>
                    <a:pt x="3764625" y="9049"/>
                  </a:cubicBezTo>
                  <a:cubicBezTo>
                    <a:pt x="3506384" y="-39868"/>
                    <a:pt x="3241163" y="113872"/>
                    <a:pt x="3164389" y="365445"/>
                  </a:cubicBezTo>
                  <a:cubicBezTo>
                    <a:pt x="3108553" y="540149"/>
                    <a:pt x="3143450" y="721841"/>
                    <a:pt x="3248143" y="854616"/>
                  </a:cubicBezTo>
                  <a:cubicBezTo>
                    <a:pt x="3373774" y="1022332"/>
                    <a:pt x="3408671" y="1231977"/>
                    <a:pt x="3352835" y="1434633"/>
                  </a:cubicBezTo>
                  <a:lnTo>
                    <a:pt x="3178348" y="2084532"/>
                  </a:lnTo>
                  <a:cubicBezTo>
                    <a:pt x="3122512" y="2280200"/>
                    <a:pt x="2982922" y="2440928"/>
                    <a:pt x="2794476" y="2524785"/>
                  </a:cubicBezTo>
                  <a:cubicBezTo>
                    <a:pt x="2773538" y="2531774"/>
                    <a:pt x="2759578" y="2545750"/>
                    <a:pt x="2738640" y="2552738"/>
                  </a:cubicBezTo>
                  <a:cubicBezTo>
                    <a:pt x="2717702" y="2566715"/>
                    <a:pt x="2703743" y="2573703"/>
                    <a:pt x="2682804" y="2587679"/>
                  </a:cubicBezTo>
                  <a:cubicBezTo>
                    <a:pt x="2515296" y="2706478"/>
                    <a:pt x="2312891" y="2755395"/>
                    <a:pt x="2110486" y="2699489"/>
                  </a:cubicBezTo>
                  <a:lnTo>
                    <a:pt x="1461394" y="2524785"/>
                  </a:lnTo>
                  <a:cubicBezTo>
                    <a:pt x="1258989" y="2468880"/>
                    <a:pt x="1091481" y="2329117"/>
                    <a:pt x="1014707" y="2140437"/>
                  </a:cubicBezTo>
                  <a:cubicBezTo>
                    <a:pt x="951891" y="1986697"/>
                    <a:pt x="812302" y="1860911"/>
                    <a:pt x="637814" y="1825970"/>
                  </a:cubicBezTo>
                  <a:cubicBezTo>
                    <a:pt x="379573" y="1770065"/>
                    <a:pt x="114353" y="1923804"/>
                    <a:pt x="30599" y="2168390"/>
                  </a:cubicBezTo>
                  <a:cubicBezTo>
                    <a:pt x="-74093" y="2461892"/>
                    <a:pt x="100394" y="2776359"/>
                    <a:pt x="393532" y="2853229"/>
                  </a:cubicBezTo>
                  <a:lnTo>
                    <a:pt x="393532" y="2853229"/>
                  </a:lnTo>
                  <a:close/>
                </a:path>
              </a:pathLst>
            </a:custGeom>
            <a:grpFill/>
            <a:ln w="69748" cap="flat">
              <a:noFill/>
              <a:prstDash val="solid"/>
              <a:miter/>
            </a:ln>
          </p:spPr>
          <p:txBody>
            <a:bodyPr rtlCol="0" anchor="ctr"/>
            <a:lstStyle/>
            <a:p>
              <a:endParaRPr lang="en-GB"/>
            </a:p>
          </p:txBody>
        </p:sp>
        <p:sp>
          <p:nvSpPr>
            <p:cNvPr id="19" name="Vrije vorm 18">
              <a:extLst>
                <a:ext uri="{FF2B5EF4-FFF2-40B4-BE49-F238E27FC236}">
                  <a16:creationId xmlns:a16="http://schemas.microsoft.com/office/drawing/2014/main" id="{D985F255-3A9D-14E8-936F-45F5271E87D8}"/>
                </a:ext>
              </a:extLst>
            </p:cNvPr>
            <p:cNvSpPr/>
            <p:nvPr/>
          </p:nvSpPr>
          <p:spPr>
            <a:xfrm>
              <a:off x="7933522" y="1099031"/>
              <a:ext cx="1005046" cy="1006294"/>
            </a:xfrm>
            <a:custGeom>
              <a:avLst/>
              <a:gdLst>
                <a:gd name="connsiteX0" fmla="*/ 1005046 w 1005046"/>
                <a:gd name="connsiteY0" fmla="*/ 503147 h 1006294"/>
                <a:gd name="connsiteX1" fmla="*/ 502523 w 1005046"/>
                <a:gd name="connsiteY1" fmla="*/ 1006295 h 1006294"/>
                <a:gd name="connsiteX2" fmla="*/ 0 w 1005046"/>
                <a:gd name="connsiteY2" fmla="*/ 503147 h 1006294"/>
                <a:gd name="connsiteX3" fmla="*/ 502523 w 1005046"/>
                <a:gd name="connsiteY3" fmla="*/ 0 h 1006294"/>
                <a:gd name="connsiteX4" fmla="*/ 1005046 w 1005046"/>
                <a:gd name="connsiteY4" fmla="*/ 503147 h 10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5046" h="1006294">
                  <a:moveTo>
                    <a:pt x="1005046" y="503147"/>
                  </a:moveTo>
                  <a:cubicBezTo>
                    <a:pt x="1005046" y="781028"/>
                    <a:pt x="780059" y="1006295"/>
                    <a:pt x="502523" y="1006295"/>
                  </a:cubicBezTo>
                  <a:cubicBezTo>
                    <a:pt x="224987" y="1006295"/>
                    <a:pt x="0" y="781028"/>
                    <a:pt x="0" y="503147"/>
                  </a:cubicBezTo>
                  <a:cubicBezTo>
                    <a:pt x="0" y="225267"/>
                    <a:pt x="224987" y="0"/>
                    <a:pt x="502523" y="0"/>
                  </a:cubicBezTo>
                  <a:cubicBezTo>
                    <a:pt x="780059" y="0"/>
                    <a:pt x="1005046" y="225267"/>
                    <a:pt x="1005046" y="503147"/>
                  </a:cubicBezTo>
                  <a:close/>
                </a:path>
              </a:pathLst>
            </a:custGeom>
            <a:noFill/>
            <a:ln w="69748" cap="flat">
              <a:solidFill>
                <a:schemeClr val="bg1"/>
              </a:solidFill>
              <a:prstDash val="solid"/>
              <a:miter/>
            </a:ln>
          </p:spPr>
          <p:txBody>
            <a:bodyPr rtlCol="0" anchor="ctr"/>
            <a:lstStyle/>
            <a:p>
              <a:endParaRPr lang="en-GB" dirty="0"/>
            </a:p>
          </p:txBody>
        </p:sp>
      </p:grpSp>
    </p:spTree>
    <p:extLst>
      <p:ext uri="{BB962C8B-B14F-4D97-AF65-F5344CB8AC3E}">
        <p14:creationId xmlns:p14="http://schemas.microsoft.com/office/powerpoint/2010/main" val="133358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subject (dark)">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F915EE-8F65-718D-5D9C-B7240795B5C2}"/>
              </a:ext>
            </a:extLst>
          </p:cNvPr>
          <p:cNvSpPr>
            <a:spLocks noGrp="1"/>
          </p:cNvSpPr>
          <p:nvPr>
            <p:ph type="title" hasCustomPrompt="1"/>
          </p:nvPr>
        </p:nvSpPr>
        <p:spPr/>
        <p:txBody>
          <a:bodyPr/>
          <a:lstStyle>
            <a:lvl1pPr>
              <a:defRPr>
                <a:solidFill>
                  <a:schemeClr val="bg1"/>
                </a:solidFill>
              </a:defRPr>
            </a:lvl1pPr>
          </a:lstStyle>
          <a:p>
            <a:r>
              <a:rPr lang="en-GB" noProof="0" dirty="0"/>
              <a:t>Click to edit style</a:t>
            </a:r>
            <a:endParaRPr lang="en-GB" dirty="0"/>
          </a:p>
        </p:txBody>
      </p:sp>
      <p:pic>
        <p:nvPicPr>
          <p:cNvPr id="7" name="Graphic 6">
            <a:extLst>
              <a:ext uri="{FF2B5EF4-FFF2-40B4-BE49-F238E27FC236}">
                <a16:creationId xmlns:a16="http://schemas.microsoft.com/office/drawing/2014/main" id="{C70E9F27-1937-FEAD-E997-59E9406DD1D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14477" y="230188"/>
            <a:ext cx="2156827" cy="418489"/>
          </a:xfrm>
          <a:prstGeom prst="rect">
            <a:avLst/>
          </a:prstGeom>
        </p:spPr>
      </p:pic>
    </p:spTree>
    <p:extLst>
      <p:ext uri="{BB962C8B-B14F-4D97-AF65-F5344CB8AC3E}">
        <p14:creationId xmlns:p14="http://schemas.microsoft.com/office/powerpoint/2010/main" val="3540487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and subject (dark)">
    <p:bg>
      <p:bgPr>
        <a:solidFill>
          <a:schemeClr val="tx2"/>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70E9F27-1937-FEAD-E997-59E9406DD1D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14477" y="230188"/>
            <a:ext cx="2156827" cy="418489"/>
          </a:xfrm>
          <a:prstGeom prst="rect">
            <a:avLst/>
          </a:prstGeom>
        </p:spPr>
      </p:pic>
    </p:spTree>
    <p:extLst>
      <p:ext uri="{BB962C8B-B14F-4D97-AF65-F5344CB8AC3E}">
        <p14:creationId xmlns:p14="http://schemas.microsoft.com/office/powerpoint/2010/main" val="1796808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itle and two">
    <p:spTree>
      <p:nvGrpSpPr>
        <p:cNvPr id="1" name=""/>
        <p:cNvGrpSpPr/>
        <p:nvPr/>
      </p:nvGrpSpPr>
      <p:grpSpPr>
        <a:xfrm>
          <a:off x="0" y="0"/>
          <a:ext cx="0" cy="0"/>
          <a:chOff x="0" y="0"/>
          <a:chExt cx="0" cy="0"/>
        </a:xfrm>
      </p:grpSpPr>
      <p:sp>
        <p:nvSpPr>
          <p:cNvPr id="6" name="Ovaal 5">
            <a:extLst>
              <a:ext uri="{FF2B5EF4-FFF2-40B4-BE49-F238E27FC236}">
                <a16:creationId xmlns:a16="http://schemas.microsoft.com/office/drawing/2014/main" id="{E495DEEA-49F0-81B6-26BD-24B7646C7930}"/>
              </a:ext>
            </a:extLst>
          </p:cNvPr>
          <p:cNvSpPr/>
          <p:nvPr userDrawn="1"/>
        </p:nvSpPr>
        <p:spPr>
          <a:xfrm>
            <a:off x="11353800" y="-653637"/>
            <a:ext cx="1507956" cy="1507956"/>
          </a:xfrm>
          <a:prstGeom prst="ellipse">
            <a:avLst/>
          </a:prstGeom>
          <a:solidFill>
            <a:schemeClr val="accent2">
              <a:alpha val="65000"/>
            </a:schemeClr>
          </a:solidFill>
          <a:ln>
            <a:noFill/>
          </a:ln>
          <a:effectLst>
            <a:softEdge rad="436633"/>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7C802F62-EF7F-8B4A-07B0-9288E926C37A}"/>
              </a:ext>
            </a:extLst>
          </p:cNvPr>
          <p:cNvSpPr>
            <a:spLocks noGrp="1"/>
          </p:cNvSpPr>
          <p:nvPr>
            <p:ph type="title" hasCustomPrompt="1"/>
          </p:nvPr>
        </p:nvSpPr>
        <p:spPr>
          <a:xfrm>
            <a:off x="838200" y="854319"/>
            <a:ext cx="10515600" cy="1325563"/>
          </a:xfrm>
        </p:spPr>
        <p:txBody>
          <a:bodyPr/>
          <a:lstStyle/>
          <a:p>
            <a:r>
              <a:rPr lang="en-GB" noProof="0" dirty="0"/>
              <a:t>Click to edit style</a:t>
            </a:r>
            <a:endParaRPr lang="en-GB" dirty="0"/>
          </a:p>
        </p:txBody>
      </p:sp>
      <p:sp>
        <p:nvSpPr>
          <p:cNvPr id="3" name="Tijdelijke aanduiding voor inhoud 2">
            <a:extLst>
              <a:ext uri="{FF2B5EF4-FFF2-40B4-BE49-F238E27FC236}">
                <a16:creationId xmlns:a16="http://schemas.microsoft.com/office/drawing/2014/main" id="{D490AF9C-33F9-52BC-57DC-100752D779D7}"/>
              </a:ext>
            </a:extLst>
          </p:cNvPr>
          <p:cNvSpPr>
            <a:spLocks noGrp="1"/>
          </p:cNvSpPr>
          <p:nvPr>
            <p:ph sz="half" idx="1" hasCustomPrompt="1"/>
          </p:nvPr>
        </p:nvSpPr>
        <p:spPr>
          <a:xfrm>
            <a:off x="838200" y="2314819"/>
            <a:ext cx="5181600" cy="4351338"/>
          </a:xfrm>
        </p:spPr>
        <p:txBody>
          <a:body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ijdelijke aanduiding voor inhoud 3">
            <a:extLst>
              <a:ext uri="{FF2B5EF4-FFF2-40B4-BE49-F238E27FC236}">
                <a16:creationId xmlns:a16="http://schemas.microsoft.com/office/drawing/2014/main" id="{1B45A0A7-59C0-D3AF-9642-B03CEEC1A10A}"/>
              </a:ext>
            </a:extLst>
          </p:cNvPr>
          <p:cNvSpPr>
            <a:spLocks noGrp="1"/>
          </p:cNvSpPr>
          <p:nvPr>
            <p:ph sz="half" idx="2" hasCustomPrompt="1"/>
          </p:nvPr>
        </p:nvSpPr>
        <p:spPr>
          <a:xfrm>
            <a:off x="6172200" y="2314819"/>
            <a:ext cx="5181600" cy="4351338"/>
          </a:xfrm>
        </p:spPr>
        <p:txBody>
          <a:body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ijdelijke aanduiding voor dianummer 6">
            <a:extLst>
              <a:ext uri="{FF2B5EF4-FFF2-40B4-BE49-F238E27FC236}">
                <a16:creationId xmlns:a16="http://schemas.microsoft.com/office/drawing/2014/main" id="{1080CCEE-28F3-B687-A8E9-9747734D95DB}"/>
              </a:ext>
            </a:extLst>
          </p:cNvPr>
          <p:cNvSpPr>
            <a:spLocks noGrp="1"/>
          </p:cNvSpPr>
          <p:nvPr>
            <p:ph type="sldNum" sz="quarter" idx="12"/>
          </p:nvPr>
        </p:nvSpPr>
        <p:spPr>
          <a:xfrm>
            <a:off x="9118600" y="263769"/>
            <a:ext cx="2743200" cy="346563"/>
          </a:xfrm>
        </p:spPr>
        <p:txBody>
          <a:bodyPr/>
          <a:lstStyle>
            <a:lvl1pPr>
              <a:defRPr>
                <a:solidFill>
                  <a:schemeClr val="bg2"/>
                </a:solidFill>
              </a:defRPr>
            </a:lvl1pPr>
          </a:lstStyle>
          <a:p>
            <a:fld id="{8A7F47EF-1D76-2548-8966-1F83D50CC4EB}" type="slidenum">
              <a:rPr lang="en-GB" smtClean="0"/>
              <a:pPr/>
              <a:t>‹#›</a:t>
            </a:fld>
            <a:endParaRPr lang="en-GB"/>
          </a:p>
        </p:txBody>
      </p:sp>
      <p:pic>
        <p:nvPicPr>
          <p:cNvPr id="8" name="Graphic 7">
            <a:extLst>
              <a:ext uri="{FF2B5EF4-FFF2-40B4-BE49-F238E27FC236}">
                <a16:creationId xmlns:a16="http://schemas.microsoft.com/office/drawing/2014/main" id="{D9F28A09-1C42-588D-58DC-E2BEADC2E55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477" y="230188"/>
            <a:ext cx="2156828" cy="418489"/>
          </a:xfrm>
          <a:prstGeom prst="rect">
            <a:avLst/>
          </a:prstGeom>
        </p:spPr>
      </p:pic>
      <p:sp>
        <p:nvSpPr>
          <p:cNvPr id="5" name="Ovaal 4">
            <a:extLst>
              <a:ext uri="{FF2B5EF4-FFF2-40B4-BE49-F238E27FC236}">
                <a16:creationId xmlns:a16="http://schemas.microsoft.com/office/drawing/2014/main" id="{245B749F-49AB-2EED-C407-BB74BA56D810}"/>
              </a:ext>
            </a:extLst>
          </p:cNvPr>
          <p:cNvSpPr/>
          <p:nvPr userDrawn="1"/>
        </p:nvSpPr>
        <p:spPr>
          <a:xfrm>
            <a:off x="-1309523" y="5112712"/>
            <a:ext cx="3048000" cy="3048000"/>
          </a:xfrm>
          <a:prstGeom prst="ellipse">
            <a:avLst/>
          </a:prstGeom>
          <a:solidFill>
            <a:schemeClr val="accent1">
              <a:alpha val="65000"/>
            </a:schemeClr>
          </a:solidFill>
          <a:ln>
            <a:noFill/>
          </a:ln>
          <a:effectLst>
            <a:softEdge rad="713137"/>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al 8">
            <a:extLst>
              <a:ext uri="{FF2B5EF4-FFF2-40B4-BE49-F238E27FC236}">
                <a16:creationId xmlns:a16="http://schemas.microsoft.com/office/drawing/2014/main" id="{7F313CF8-651A-8578-254B-70B2B8FAC104}"/>
              </a:ext>
            </a:extLst>
          </p:cNvPr>
          <p:cNvSpPr/>
          <p:nvPr userDrawn="1"/>
        </p:nvSpPr>
        <p:spPr>
          <a:xfrm>
            <a:off x="967074" y="5865521"/>
            <a:ext cx="2808461" cy="2808461"/>
          </a:xfrm>
          <a:prstGeom prst="ellipse">
            <a:avLst/>
          </a:prstGeom>
          <a:solidFill>
            <a:schemeClr val="accent2">
              <a:alpha val="65000"/>
            </a:schemeClr>
          </a:solidFill>
          <a:ln>
            <a:noFill/>
          </a:ln>
          <a:effectLst>
            <a:softEdge rad="711131"/>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60300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tx2"/>
        </a:solidFill>
        <a:effectLst/>
      </p:bgPr>
    </p:bg>
    <p:spTree>
      <p:nvGrpSpPr>
        <p:cNvPr id="1" name=""/>
        <p:cNvGrpSpPr/>
        <p:nvPr/>
      </p:nvGrpSpPr>
      <p:grpSpPr>
        <a:xfrm>
          <a:off x="0" y="0"/>
          <a:ext cx="0" cy="0"/>
          <a:chOff x="0" y="0"/>
          <a:chExt cx="0" cy="0"/>
        </a:xfrm>
      </p:grpSpPr>
      <p:sp>
        <p:nvSpPr>
          <p:cNvPr id="27" name="Afgeronde rechthoek 26">
            <a:extLst>
              <a:ext uri="{FF2B5EF4-FFF2-40B4-BE49-F238E27FC236}">
                <a16:creationId xmlns:a16="http://schemas.microsoft.com/office/drawing/2014/main" id="{789A04CE-33D8-B3A8-FC86-588FBB4DA732}"/>
              </a:ext>
            </a:extLst>
          </p:cNvPr>
          <p:cNvSpPr/>
          <p:nvPr userDrawn="1"/>
        </p:nvSpPr>
        <p:spPr>
          <a:xfrm>
            <a:off x="4406588" y="2359479"/>
            <a:ext cx="2247658" cy="3944907"/>
          </a:xfrm>
          <a:prstGeom prst="roundRect">
            <a:avLst>
              <a:gd name="adj" fmla="val 794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ijdelijke aanduiding voor afbeelding 36">
            <a:extLst>
              <a:ext uri="{FF2B5EF4-FFF2-40B4-BE49-F238E27FC236}">
                <a16:creationId xmlns:a16="http://schemas.microsoft.com/office/drawing/2014/main" id="{1EA7A64B-B7C8-3157-D2C4-EDC1EEDAF70A}"/>
              </a:ext>
            </a:extLst>
          </p:cNvPr>
          <p:cNvSpPr>
            <a:spLocks noGrp="1"/>
          </p:cNvSpPr>
          <p:nvPr>
            <p:ph type="pic" sz="quarter" idx="21" hasCustomPrompt="1"/>
          </p:nvPr>
        </p:nvSpPr>
        <p:spPr>
          <a:xfrm>
            <a:off x="4309870" y="966961"/>
            <a:ext cx="2441088" cy="2441088"/>
          </a:xfrm>
          <a:custGeom>
            <a:avLst/>
            <a:gdLst>
              <a:gd name="connsiteX0" fmla="*/ 1220544 w 2441088"/>
              <a:gd name="connsiteY0" fmla="*/ 0 h 2441088"/>
              <a:gd name="connsiteX1" fmla="*/ 2441088 w 2441088"/>
              <a:gd name="connsiteY1" fmla="*/ 1220544 h 2441088"/>
              <a:gd name="connsiteX2" fmla="*/ 1220544 w 2441088"/>
              <a:gd name="connsiteY2" fmla="*/ 2441088 h 2441088"/>
              <a:gd name="connsiteX3" fmla="*/ 0 w 2441088"/>
              <a:gd name="connsiteY3" fmla="*/ 1220544 h 2441088"/>
              <a:gd name="connsiteX4" fmla="*/ 1220544 w 2441088"/>
              <a:gd name="connsiteY4" fmla="*/ 0 h 244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1088" h="2441088">
                <a:moveTo>
                  <a:pt x="1220544" y="0"/>
                </a:moveTo>
                <a:cubicBezTo>
                  <a:pt x="1894632" y="0"/>
                  <a:pt x="2441088" y="546456"/>
                  <a:pt x="2441088" y="1220544"/>
                </a:cubicBezTo>
                <a:cubicBezTo>
                  <a:pt x="2441088" y="1894632"/>
                  <a:pt x="1894632" y="2441088"/>
                  <a:pt x="1220544" y="2441088"/>
                </a:cubicBezTo>
                <a:cubicBezTo>
                  <a:pt x="546456" y="2441088"/>
                  <a:pt x="0" y="1894632"/>
                  <a:pt x="0" y="1220544"/>
                </a:cubicBezTo>
                <a:cubicBezTo>
                  <a:pt x="0" y="546456"/>
                  <a:pt x="546456" y="0"/>
                  <a:pt x="1220544" y="0"/>
                </a:cubicBezTo>
                <a:close/>
              </a:path>
            </a:pathLst>
          </a:custGeom>
          <a:solidFill>
            <a:schemeClr val="accent3"/>
          </a:solidFill>
        </p:spPr>
        <p:txBody>
          <a:bodyPr wrap="square">
            <a:noAutofit/>
          </a:bodyPr>
          <a:lstStyle/>
          <a:p>
            <a:r>
              <a:rPr lang="en-GB" dirty="0"/>
              <a:t>image</a:t>
            </a:r>
          </a:p>
        </p:txBody>
      </p:sp>
      <p:sp>
        <p:nvSpPr>
          <p:cNvPr id="38" name="Afgeronde rechthoek 37">
            <a:extLst>
              <a:ext uri="{FF2B5EF4-FFF2-40B4-BE49-F238E27FC236}">
                <a16:creationId xmlns:a16="http://schemas.microsoft.com/office/drawing/2014/main" id="{B1883C2E-EB2D-FB0E-CF94-49B9D66A5869}"/>
              </a:ext>
            </a:extLst>
          </p:cNvPr>
          <p:cNvSpPr/>
          <p:nvPr userDrawn="1"/>
        </p:nvSpPr>
        <p:spPr>
          <a:xfrm>
            <a:off x="6962009" y="2359479"/>
            <a:ext cx="2247658" cy="3944907"/>
          </a:xfrm>
          <a:prstGeom prst="roundRect">
            <a:avLst>
              <a:gd name="adj" fmla="val 794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ijdelijke aanduiding voor afbeelding 38">
            <a:extLst>
              <a:ext uri="{FF2B5EF4-FFF2-40B4-BE49-F238E27FC236}">
                <a16:creationId xmlns:a16="http://schemas.microsoft.com/office/drawing/2014/main" id="{C0C18207-B205-EC29-F563-C617C2319A21}"/>
              </a:ext>
            </a:extLst>
          </p:cNvPr>
          <p:cNvSpPr>
            <a:spLocks noGrp="1"/>
          </p:cNvSpPr>
          <p:nvPr>
            <p:ph type="pic" sz="quarter" idx="22" hasCustomPrompt="1"/>
          </p:nvPr>
        </p:nvSpPr>
        <p:spPr>
          <a:xfrm>
            <a:off x="6865291" y="966961"/>
            <a:ext cx="2441088" cy="2441088"/>
          </a:xfrm>
          <a:custGeom>
            <a:avLst/>
            <a:gdLst>
              <a:gd name="connsiteX0" fmla="*/ 1220544 w 2441088"/>
              <a:gd name="connsiteY0" fmla="*/ 0 h 2441088"/>
              <a:gd name="connsiteX1" fmla="*/ 2441088 w 2441088"/>
              <a:gd name="connsiteY1" fmla="*/ 1220544 h 2441088"/>
              <a:gd name="connsiteX2" fmla="*/ 1220544 w 2441088"/>
              <a:gd name="connsiteY2" fmla="*/ 2441088 h 2441088"/>
              <a:gd name="connsiteX3" fmla="*/ 0 w 2441088"/>
              <a:gd name="connsiteY3" fmla="*/ 1220544 h 2441088"/>
              <a:gd name="connsiteX4" fmla="*/ 1220544 w 2441088"/>
              <a:gd name="connsiteY4" fmla="*/ 0 h 244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1088" h="2441088">
                <a:moveTo>
                  <a:pt x="1220544" y="0"/>
                </a:moveTo>
                <a:cubicBezTo>
                  <a:pt x="1894632" y="0"/>
                  <a:pt x="2441088" y="546456"/>
                  <a:pt x="2441088" y="1220544"/>
                </a:cubicBezTo>
                <a:cubicBezTo>
                  <a:pt x="2441088" y="1894632"/>
                  <a:pt x="1894632" y="2441088"/>
                  <a:pt x="1220544" y="2441088"/>
                </a:cubicBezTo>
                <a:cubicBezTo>
                  <a:pt x="546456" y="2441088"/>
                  <a:pt x="0" y="1894632"/>
                  <a:pt x="0" y="1220544"/>
                </a:cubicBezTo>
                <a:cubicBezTo>
                  <a:pt x="0" y="546456"/>
                  <a:pt x="546456" y="0"/>
                  <a:pt x="1220544" y="0"/>
                </a:cubicBezTo>
                <a:close/>
              </a:path>
            </a:pathLst>
          </a:custGeom>
          <a:solidFill>
            <a:schemeClr val="accent3"/>
          </a:solidFill>
        </p:spPr>
        <p:txBody>
          <a:bodyPr wrap="square">
            <a:noAutofit/>
          </a:bodyPr>
          <a:lstStyle/>
          <a:p>
            <a:r>
              <a:rPr lang="en-GB" dirty="0"/>
              <a:t>image</a:t>
            </a:r>
          </a:p>
        </p:txBody>
      </p:sp>
      <p:sp>
        <p:nvSpPr>
          <p:cNvPr id="40" name="Afgeronde rechthoek 39">
            <a:extLst>
              <a:ext uri="{FF2B5EF4-FFF2-40B4-BE49-F238E27FC236}">
                <a16:creationId xmlns:a16="http://schemas.microsoft.com/office/drawing/2014/main" id="{E33BC486-5DCE-FFCA-FD4D-2C97C68B4C1B}"/>
              </a:ext>
            </a:extLst>
          </p:cNvPr>
          <p:cNvSpPr/>
          <p:nvPr userDrawn="1"/>
        </p:nvSpPr>
        <p:spPr>
          <a:xfrm>
            <a:off x="9517430" y="2359479"/>
            <a:ext cx="2247658" cy="3944907"/>
          </a:xfrm>
          <a:prstGeom prst="roundRect">
            <a:avLst>
              <a:gd name="adj" fmla="val 7949"/>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ijdelijke aanduiding voor afbeelding 40">
            <a:extLst>
              <a:ext uri="{FF2B5EF4-FFF2-40B4-BE49-F238E27FC236}">
                <a16:creationId xmlns:a16="http://schemas.microsoft.com/office/drawing/2014/main" id="{04CBF5F2-85AA-BA19-40CE-4FA323CF6619}"/>
              </a:ext>
            </a:extLst>
          </p:cNvPr>
          <p:cNvSpPr>
            <a:spLocks noGrp="1"/>
          </p:cNvSpPr>
          <p:nvPr>
            <p:ph type="pic" sz="quarter" idx="23" hasCustomPrompt="1"/>
          </p:nvPr>
        </p:nvSpPr>
        <p:spPr>
          <a:xfrm>
            <a:off x="9420712" y="966961"/>
            <a:ext cx="2441088" cy="2441088"/>
          </a:xfrm>
          <a:custGeom>
            <a:avLst/>
            <a:gdLst>
              <a:gd name="connsiteX0" fmla="*/ 1220544 w 2441088"/>
              <a:gd name="connsiteY0" fmla="*/ 0 h 2441088"/>
              <a:gd name="connsiteX1" fmla="*/ 2441088 w 2441088"/>
              <a:gd name="connsiteY1" fmla="*/ 1220544 h 2441088"/>
              <a:gd name="connsiteX2" fmla="*/ 1220544 w 2441088"/>
              <a:gd name="connsiteY2" fmla="*/ 2441088 h 2441088"/>
              <a:gd name="connsiteX3" fmla="*/ 0 w 2441088"/>
              <a:gd name="connsiteY3" fmla="*/ 1220544 h 2441088"/>
              <a:gd name="connsiteX4" fmla="*/ 1220544 w 2441088"/>
              <a:gd name="connsiteY4" fmla="*/ 0 h 2441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1088" h="2441088">
                <a:moveTo>
                  <a:pt x="1220544" y="0"/>
                </a:moveTo>
                <a:cubicBezTo>
                  <a:pt x="1894632" y="0"/>
                  <a:pt x="2441088" y="546456"/>
                  <a:pt x="2441088" y="1220544"/>
                </a:cubicBezTo>
                <a:cubicBezTo>
                  <a:pt x="2441088" y="1894632"/>
                  <a:pt x="1894632" y="2441088"/>
                  <a:pt x="1220544" y="2441088"/>
                </a:cubicBezTo>
                <a:cubicBezTo>
                  <a:pt x="546456" y="2441088"/>
                  <a:pt x="0" y="1894632"/>
                  <a:pt x="0" y="1220544"/>
                </a:cubicBezTo>
                <a:cubicBezTo>
                  <a:pt x="0" y="546456"/>
                  <a:pt x="546456" y="0"/>
                  <a:pt x="1220544" y="0"/>
                </a:cubicBezTo>
                <a:close/>
              </a:path>
            </a:pathLst>
          </a:custGeom>
          <a:solidFill>
            <a:schemeClr val="accent3"/>
          </a:solidFill>
        </p:spPr>
        <p:txBody>
          <a:bodyPr wrap="square">
            <a:noAutofit/>
          </a:bodyPr>
          <a:lstStyle/>
          <a:p>
            <a:r>
              <a:rPr lang="en-GB" dirty="0"/>
              <a:t>image</a:t>
            </a:r>
          </a:p>
        </p:txBody>
      </p:sp>
      <p:sp>
        <p:nvSpPr>
          <p:cNvPr id="2" name="Titel 1">
            <a:extLst>
              <a:ext uri="{FF2B5EF4-FFF2-40B4-BE49-F238E27FC236}">
                <a16:creationId xmlns:a16="http://schemas.microsoft.com/office/drawing/2014/main" id="{F4CC04DB-90B6-29BC-05E6-CD7004B7EE49}"/>
              </a:ext>
            </a:extLst>
          </p:cNvPr>
          <p:cNvSpPr>
            <a:spLocks noGrp="1"/>
          </p:cNvSpPr>
          <p:nvPr>
            <p:ph type="title" hasCustomPrompt="1"/>
          </p:nvPr>
        </p:nvSpPr>
        <p:spPr>
          <a:xfrm>
            <a:off x="642935" y="1742219"/>
            <a:ext cx="3359169" cy="1325563"/>
          </a:xfrm>
        </p:spPr>
        <p:txBody>
          <a:bodyPr/>
          <a:lstStyle>
            <a:lvl1pPr>
              <a:defRPr>
                <a:solidFill>
                  <a:schemeClr val="bg1"/>
                </a:solidFill>
              </a:defRPr>
            </a:lvl1pPr>
          </a:lstStyle>
          <a:p>
            <a:r>
              <a:rPr lang="en-GB" noProof="0" dirty="0"/>
              <a:t>Click to edit style</a:t>
            </a:r>
            <a:endParaRPr lang="en-GB" dirty="0"/>
          </a:p>
        </p:txBody>
      </p:sp>
      <p:sp>
        <p:nvSpPr>
          <p:cNvPr id="4" name="Tijdelijke aanduiding voor inhoud 3">
            <a:extLst>
              <a:ext uri="{FF2B5EF4-FFF2-40B4-BE49-F238E27FC236}">
                <a16:creationId xmlns:a16="http://schemas.microsoft.com/office/drawing/2014/main" id="{1749E175-74D4-087C-4E38-6BAC747E6C7E}"/>
              </a:ext>
            </a:extLst>
          </p:cNvPr>
          <p:cNvSpPr>
            <a:spLocks noGrp="1"/>
          </p:cNvSpPr>
          <p:nvPr>
            <p:ph sz="half" idx="2" hasCustomPrompt="1"/>
          </p:nvPr>
        </p:nvSpPr>
        <p:spPr>
          <a:xfrm>
            <a:off x="642937" y="3126495"/>
            <a:ext cx="3359170" cy="3182411"/>
          </a:xfrm>
        </p:spPr>
        <p:txBody>
          <a:bodyPr>
            <a:normAutofit/>
          </a:bodyPr>
          <a:lstStyle>
            <a:lvl1pPr>
              <a:defRPr sz="2000">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400">
                <a:solidFill>
                  <a:schemeClr val="bg1"/>
                </a:solidFill>
              </a:defRPr>
            </a:lvl5p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ijdelijke aanduiding voor inhoud 5">
            <a:extLst>
              <a:ext uri="{FF2B5EF4-FFF2-40B4-BE49-F238E27FC236}">
                <a16:creationId xmlns:a16="http://schemas.microsoft.com/office/drawing/2014/main" id="{78209136-F7B4-4CE7-48B4-6FE9EAD6B65B}"/>
              </a:ext>
            </a:extLst>
          </p:cNvPr>
          <p:cNvSpPr>
            <a:spLocks noGrp="1"/>
          </p:cNvSpPr>
          <p:nvPr>
            <p:ph sz="quarter" idx="4" hasCustomPrompt="1"/>
          </p:nvPr>
        </p:nvSpPr>
        <p:spPr>
          <a:xfrm>
            <a:off x="9628362" y="3659660"/>
            <a:ext cx="2025773" cy="800762"/>
          </a:xfrm>
        </p:spPr>
        <p:txBody>
          <a:bodyPr>
            <a:normAutofit/>
          </a:bodyPr>
          <a:lstStyle>
            <a:lvl1pPr>
              <a:defRPr sz="1800" b="1"/>
            </a:lvl1pPr>
          </a:lstStyle>
          <a:p>
            <a:pPr lvl="0"/>
            <a:r>
              <a:rPr lang="en-GB" noProof="0" dirty="0"/>
              <a:t>Click to edit the text style of the model</a:t>
            </a:r>
          </a:p>
        </p:txBody>
      </p:sp>
      <p:sp>
        <p:nvSpPr>
          <p:cNvPr id="9" name="Tijdelijke aanduiding voor dianummer 8">
            <a:extLst>
              <a:ext uri="{FF2B5EF4-FFF2-40B4-BE49-F238E27FC236}">
                <a16:creationId xmlns:a16="http://schemas.microsoft.com/office/drawing/2014/main" id="{1444772E-6EAF-B7C6-E967-AD23775A3E34}"/>
              </a:ext>
            </a:extLst>
          </p:cNvPr>
          <p:cNvSpPr>
            <a:spLocks noGrp="1"/>
          </p:cNvSpPr>
          <p:nvPr>
            <p:ph type="sldNum" sz="quarter" idx="12"/>
          </p:nvPr>
        </p:nvSpPr>
        <p:spPr/>
        <p:txBody>
          <a:bodyPr/>
          <a:lstStyle/>
          <a:p>
            <a:fld id="{8A7F47EF-1D76-2548-8966-1F83D50CC4EB}" type="slidenum">
              <a:rPr lang="en-GB" smtClean="0"/>
              <a:t>‹#›</a:t>
            </a:fld>
            <a:endParaRPr lang="en-GB" dirty="0"/>
          </a:p>
        </p:txBody>
      </p:sp>
      <p:pic>
        <p:nvPicPr>
          <p:cNvPr id="11" name="Graphic 10">
            <a:extLst>
              <a:ext uri="{FF2B5EF4-FFF2-40B4-BE49-F238E27FC236}">
                <a16:creationId xmlns:a16="http://schemas.microsoft.com/office/drawing/2014/main" id="{07A4245D-A7A1-5087-ACE4-C4A449EAF5B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14477" y="230188"/>
            <a:ext cx="2156827" cy="418489"/>
          </a:xfrm>
          <a:prstGeom prst="rect">
            <a:avLst/>
          </a:prstGeom>
        </p:spPr>
      </p:pic>
      <p:sp>
        <p:nvSpPr>
          <p:cNvPr id="28" name="Tijdelijke aanduiding voor inhoud 5">
            <a:extLst>
              <a:ext uri="{FF2B5EF4-FFF2-40B4-BE49-F238E27FC236}">
                <a16:creationId xmlns:a16="http://schemas.microsoft.com/office/drawing/2014/main" id="{890070CA-D92E-CFB2-0112-4A46C13C4C44}"/>
              </a:ext>
            </a:extLst>
          </p:cNvPr>
          <p:cNvSpPr>
            <a:spLocks noGrp="1"/>
          </p:cNvSpPr>
          <p:nvPr>
            <p:ph sz="quarter" idx="16" hasCustomPrompt="1"/>
          </p:nvPr>
        </p:nvSpPr>
        <p:spPr>
          <a:xfrm>
            <a:off x="9628362" y="4503721"/>
            <a:ext cx="2025773" cy="800762"/>
          </a:xfrm>
        </p:spPr>
        <p:txBody>
          <a:bodyPr>
            <a:normAutofit/>
          </a:bodyPr>
          <a:lstStyle>
            <a:lvl1pPr>
              <a:defRPr sz="1400"/>
            </a:lvl1pPr>
          </a:lstStyle>
          <a:p>
            <a:pPr lvl="0"/>
            <a:r>
              <a:rPr lang="en-GB" noProof="0" dirty="0"/>
              <a:t>Click to edit the text style of the model</a:t>
            </a:r>
          </a:p>
        </p:txBody>
      </p:sp>
      <p:sp>
        <p:nvSpPr>
          <p:cNvPr id="29" name="Tijdelijke aanduiding voor inhoud 5">
            <a:extLst>
              <a:ext uri="{FF2B5EF4-FFF2-40B4-BE49-F238E27FC236}">
                <a16:creationId xmlns:a16="http://schemas.microsoft.com/office/drawing/2014/main" id="{F488A88F-C554-DD23-D8A6-67CB38B56C3F}"/>
              </a:ext>
            </a:extLst>
          </p:cNvPr>
          <p:cNvSpPr>
            <a:spLocks noGrp="1"/>
          </p:cNvSpPr>
          <p:nvPr>
            <p:ph sz="quarter" idx="17" hasCustomPrompt="1"/>
          </p:nvPr>
        </p:nvSpPr>
        <p:spPr>
          <a:xfrm>
            <a:off x="7092827" y="3659660"/>
            <a:ext cx="2025773" cy="800762"/>
          </a:xfrm>
        </p:spPr>
        <p:txBody>
          <a:bodyPr>
            <a:normAutofit/>
          </a:bodyPr>
          <a:lstStyle>
            <a:lvl1pPr>
              <a:defRPr sz="1800" b="1">
                <a:solidFill>
                  <a:schemeClr val="bg1"/>
                </a:solidFill>
              </a:defRPr>
            </a:lvl1pPr>
          </a:lstStyle>
          <a:p>
            <a:pPr lvl="0"/>
            <a:r>
              <a:rPr lang="en-GB" noProof="0" dirty="0"/>
              <a:t>Click to edit the text style of the model</a:t>
            </a:r>
          </a:p>
        </p:txBody>
      </p:sp>
      <p:sp>
        <p:nvSpPr>
          <p:cNvPr id="30" name="Tijdelijke aanduiding voor inhoud 5">
            <a:extLst>
              <a:ext uri="{FF2B5EF4-FFF2-40B4-BE49-F238E27FC236}">
                <a16:creationId xmlns:a16="http://schemas.microsoft.com/office/drawing/2014/main" id="{EABEC9F4-2C3A-CD77-7D2A-D083C321FE88}"/>
              </a:ext>
            </a:extLst>
          </p:cNvPr>
          <p:cNvSpPr>
            <a:spLocks noGrp="1"/>
          </p:cNvSpPr>
          <p:nvPr>
            <p:ph sz="quarter" idx="18" hasCustomPrompt="1"/>
          </p:nvPr>
        </p:nvSpPr>
        <p:spPr>
          <a:xfrm>
            <a:off x="7092827" y="4503721"/>
            <a:ext cx="2025773" cy="800762"/>
          </a:xfrm>
        </p:spPr>
        <p:txBody>
          <a:bodyPr>
            <a:normAutofit/>
          </a:bodyPr>
          <a:lstStyle>
            <a:lvl1pPr>
              <a:defRPr sz="1400">
                <a:solidFill>
                  <a:schemeClr val="bg1"/>
                </a:solidFill>
              </a:defRPr>
            </a:lvl1pPr>
          </a:lstStyle>
          <a:p>
            <a:pPr lvl="0"/>
            <a:r>
              <a:rPr lang="en-GB" noProof="0" dirty="0"/>
              <a:t>Click to edit the text style of the model</a:t>
            </a:r>
          </a:p>
        </p:txBody>
      </p:sp>
      <p:sp>
        <p:nvSpPr>
          <p:cNvPr id="31" name="Tijdelijke aanduiding voor inhoud 5">
            <a:extLst>
              <a:ext uri="{FF2B5EF4-FFF2-40B4-BE49-F238E27FC236}">
                <a16:creationId xmlns:a16="http://schemas.microsoft.com/office/drawing/2014/main" id="{1DAA7B89-1B79-75ED-BEC4-8AE5875F4F22}"/>
              </a:ext>
            </a:extLst>
          </p:cNvPr>
          <p:cNvSpPr>
            <a:spLocks noGrp="1"/>
          </p:cNvSpPr>
          <p:nvPr>
            <p:ph sz="quarter" idx="19" hasCustomPrompt="1"/>
          </p:nvPr>
        </p:nvSpPr>
        <p:spPr>
          <a:xfrm>
            <a:off x="4504328" y="3659660"/>
            <a:ext cx="2025773" cy="800762"/>
          </a:xfrm>
        </p:spPr>
        <p:txBody>
          <a:bodyPr>
            <a:normAutofit/>
          </a:bodyPr>
          <a:lstStyle>
            <a:lvl1pPr>
              <a:defRPr sz="1800" b="1">
                <a:solidFill>
                  <a:schemeClr val="bg1"/>
                </a:solidFill>
              </a:defRPr>
            </a:lvl1pPr>
          </a:lstStyle>
          <a:p>
            <a:pPr lvl="0"/>
            <a:r>
              <a:rPr lang="en-GB" noProof="0" dirty="0"/>
              <a:t>Click to edit the text style of the model</a:t>
            </a:r>
          </a:p>
        </p:txBody>
      </p:sp>
      <p:sp>
        <p:nvSpPr>
          <p:cNvPr id="32" name="Tijdelijke aanduiding voor inhoud 5">
            <a:extLst>
              <a:ext uri="{FF2B5EF4-FFF2-40B4-BE49-F238E27FC236}">
                <a16:creationId xmlns:a16="http://schemas.microsoft.com/office/drawing/2014/main" id="{3E43D4BE-1EE0-8C20-FE64-25DD55AD5B7A}"/>
              </a:ext>
            </a:extLst>
          </p:cNvPr>
          <p:cNvSpPr>
            <a:spLocks noGrp="1"/>
          </p:cNvSpPr>
          <p:nvPr>
            <p:ph sz="quarter" idx="20" hasCustomPrompt="1"/>
          </p:nvPr>
        </p:nvSpPr>
        <p:spPr>
          <a:xfrm>
            <a:off x="4504328" y="4503721"/>
            <a:ext cx="2025773" cy="800762"/>
          </a:xfrm>
        </p:spPr>
        <p:txBody>
          <a:bodyPr>
            <a:normAutofit/>
          </a:bodyPr>
          <a:lstStyle>
            <a:lvl1pPr>
              <a:defRPr sz="1400">
                <a:solidFill>
                  <a:schemeClr val="bg1"/>
                </a:solidFill>
              </a:defRPr>
            </a:lvl1pPr>
          </a:lstStyle>
          <a:p>
            <a:pPr lvl="0"/>
            <a:r>
              <a:rPr lang="en-GB" noProof="0" dirty="0"/>
              <a:t>Click to edit the text style of the model</a:t>
            </a:r>
          </a:p>
        </p:txBody>
      </p:sp>
      <p:sp>
        <p:nvSpPr>
          <p:cNvPr id="3" name="Vrije vorm 2">
            <a:extLst>
              <a:ext uri="{FF2B5EF4-FFF2-40B4-BE49-F238E27FC236}">
                <a16:creationId xmlns:a16="http://schemas.microsoft.com/office/drawing/2014/main" id="{3ED52BFE-577B-8713-6811-5FF97CD45977}"/>
              </a:ext>
            </a:extLst>
          </p:cNvPr>
          <p:cNvSpPr/>
          <p:nvPr userDrawn="1"/>
        </p:nvSpPr>
        <p:spPr>
          <a:xfrm rot="12600000">
            <a:off x="6107733" y="5921220"/>
            <a:ext cx="369156" cy="311760"/>
          </a:xfrm>
          <a:custGeom>
            <a:avLst/>
            <a:gdLst>
              <a:gd name="connsiteX0" fmla="*/ 386553 w 4193995"/>
              <a:gd name="connsiteY0" fmla="*/ 2853229 h 3541915"/>
              <a:gd name="connsiteX1" fmla="*/ 840220 w 4193995"/>
              <a:gd name="connsiteY1" fmla="*/ 2769371 h 3541915"/>
              <a:gd name="connsiteX2" fmla="*/ 1412537 w 4193995"/>
              <a:gd name="connsiteY2" fmla="*/ 2657560 h 3541915"/>
              <a:gd name="connsiteX3" fmla="*/ 2061630 w 4193995"/>
              <a:gd name="connsiteY3" fmla="*/ 2832264 h 3541915"/>
              <a:gd name="connsiteX4" fmla="*/ 2508317 w 4193995"/>
              <a:gd name="connsiteY4" fmla="*/ 3216613 h 3541915"/>
              <a:gd name="connsiteX5" fmla="*/ 2885209 w 4193995"/>
              <a:gd name="connsiteY5" fmla="*/ 3531080 h 3541915"/>
              <a:gd name="connsiteX6" fmla="*/ 3262102 w 4193995"/>
              <a:gd name="connsiteY6" fmla="*/ 3468186 h 3541915"/>
              <a:gd name="connsiteX7" fmla="*/ 3506384 w 4193995"/>
              <a:gd name="connsiteY7" fmla="*/ 3174684 h 3541915"/>
              <a:gd name="connsiteX8" fmla="*/ 3422630 w 4193995"/>
              <a:gd name="connsiteY8" fmla="*/ 2685513 h 3541915"/>
              <a:gd name="connsiteX9" fmla="*/ 3317937 w 4193995"/>
              <a:gd name="connsiteY9" fmla="*/ 2105496 h 3541915"/>
              <a:gd name="connsiteX10" fmla="*/ 3492425 w 4193995"/>
              <a:gd name="connsiteY10" fmla="*/ 1455598 h 3541915"/>
              <a:gd name="connsiteX11" fmla="*/ 3876296 w 4193995"/>
              <a:gd name="connsiteY11" fmla="*/ 1015344 h 3541915"/>
              <a:gd name="connsiteX12" fmla="*/ 4176415 w 4193995"/>
              <a:gd name="connsiteY12" fmla="*/ 665936 h 3541915"/>
              <a:gd name="connsiteX13" fmla="*/ 3764625 w 4193995"/>
              <a:gd name="connsiteY13" fmla="*/ 9049 h 3541915"/>
              <a:gd name="connsiteX14" fmla="*/ 3164389 w 4193995"/>
              <a:gd name="connsiteY14" fmla="*/ 365445 h 3541915"/>
              <a:gd name="connsiteX15" fmla="*/ 3248143 w 4193995"/>
              <a:gd name="connsiteY15" fmla="*/ 854616 h 3541915"/>
              <a:gd name="connsiteX16" fmla="*/ 3352835 w 4193995"/>
              <a:gd name="connsiteY16" fmla="*/ 1434633 h 3541915"/>
              <a:gd name="connsiteX17" fmla="*/ 3178348 w 4193995"/>
              <a:gd name="connsiteY17" fmla="*/ 2084532 h 3541915"/>
              <a:gd name="connsiteX18" fmla="*/ 2794476 w 4193995"/>
              <a:gd name="connsiteY18" fmla="*/ 2524785 h 3541915"/>
              <a:gd name="connsiteX19" fmla="*/ 2738640 w 4193995"/>
              <a:gd name="connsiteY19" fmla="*/ 2552738 h 3541915"/>
              <a:gd name="connsiteX20" fmla="*/ 2682804 w 4193995"/>
              <a:gd name="connsiteY20" fmla="*/ 2587679 h 3541915"/>
              <a:gd name="connsiteX21" fmla="*/ 2110486 w 4193995"/>
              <a:gd name="connsiteY21" fmla="*/ 2699489 h 3541915"/>
              <a:gd name="connsiteX22" fmla="*/ 1461394 w 4193995"/>
              <a:gd name="connsiteY22" fmla="*/ 2524785 h 3541915"/>
              <a:gd name="connsiteX23" fmla="*/ 1014707 w 4193995"/>
              <a:gd name="connsiteY23" fmla="*/ 2140437 h 3541915"/>
              <a:gd name="connsiteX24" fmla="*/ 637814 w 4193995"/>
              <a:gd name="connsiteY24" fmla="*/ 1825970 h 3541915"/>
              <a:gd name="connsiteX25" fmla="*/ 30599 w 4193995"/>
              <a:gd name="connsiteY25" fmla="*/ 2168390 h 3541915"/>
              <a:gd name="connsiteX26" fmla="*/ 393532 w 4193995"/>
              <a:gd name="connsiteY26" fmla="*/ 2853229 h 3541915"/>
              <a:gd name="connsiteX27" fmla="*/ 393532 w 4193995"/>
              <a:gd name="connsiteY27" fmla="*/ 2853229 h 354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93995" h="3541915">
                <a:moveTo>
                  <a:pt x="386553" y="2853229"/>
                </a:moveTo>
                <a:cubicBezTo>
                  <a:pt x="547081" y="2895158"/>
                  <a:pt x="714589" y="2853229"/>
                  <a:pt x="840220" y="2769371"/>
                </a:cubicBezTo>
                <a:cubicBezTo>
                  <a:pt x="1007727" y="2650572"/>
                  <a:pt x="1217112" y="2601655"/>
                  <a:pt x="1412537" y="2657560"/>
                </a:cubicBezTo>
                <a:lnTo>
                  <a:pt x="2061630" y="2832264"/>
                </a:lnTo>
                <a:cubicBezTo>
                  <a:pt x="2257056" y="2888170"/>
                  <a:pt x="2431543" y="3027933"/>
                  <a:pt x="2508317" y="3216613"/>
                </a:cubicBezTo>
                <a:cubicBezTo>
                  <a:pt x="2571133" y="3370352"/>
                  <a:pt x="2710722" y="3496139"/>
                  <a:pt x="2885209" y="3531080"/>
                </a:cubicBezTo>
                <a:cubicBezTo>
                  <a:pt x="3017820" y="3559033"/>
                  <a:pt x="3150430" y="3531080"/>
                  <a:pt x="3262102" y="3468186"/>
                </a:cubicBezTo>
                <a:cubicBezTo>
                  <a:pt x="3373774" y="3405293"/>
                  <a:pt x="3464507" y="3300471"/>
                  <a:pt x="3506384" y="3174684"/>
                </a:cubicBezTo>
                <a:cubicBezTo>
                  <a:pt x="3562220" y="2999980"/>
                  <a:pt x="3527322" y="2825276"/>
                  <a:pt x="3422630" y="2685513"/>
                </a:cubicBezTo>
                <a:cubicBezTo>
                  <a:pt x="3296999" y="2524785"/>
                  <a:pt x="3262102" y="2308153"/>
                  <a:pt x="3317937" y="2105496"/>
                </a:cubicBezTo>
                <a:lnTo>
                  <a:pt x="3492425" y="1455598"/>
                </a:lnTo>
                <a:cubicBezTo>
                  <a:pt x="3548261" y="1259929"/>
                  <a:pt x="3687850" y="1099202"/>
                  <a:pt x="3876296" y="1015344"/>
                </a:cubicBezTo>
                <a:cubicBezTo>
                  <a:pt x="4015886" y="952450"/>
                  <a:pt x="4134538" y="826663"/>
                  <a:pt x="4176415" y="665936"/>
                </a:cubicBezTo>
                <a:cubicBezTo>
                  <a:pt x="4253189" y="372433"/>
                  <a:pt x="4071722" y="64954"/>
                  <a:pt x="3764625" y="9049"/>
                </a:cubicBezTo>
                <a:cubicBezTo>
                  <a:pt x="3506384" y="-39868"/>
                  <a:pt x="3241163" y="113872"/>
                  <a:pt x="3164389" y="365445"/>
                </a:cubicBezTo>
                <a:cubicBezTo>
                  <a:pt x="3108553" y="540149"/>
                  <a:pt x="3143450" y="721841"/>
                  <a:pt x="3248143" y="854616"/>
                </a:cubicBezTo>
                <a:cubicBezTo>
                  <a:pt x="3373774" y="1022332"/>
                  <a:pt x="3408671" y="1231977"/>
                  <a:pt x="3352835" y="1434633"/>
                </a:cubicBezTo>
                <a:lnTo>
                  <a:pt x="3178348" y="2084532"/>
                </a:lnTo>
                <a:cubicBezTo>
                  <a:pt x="3122512" y="2280200"/>
                  <a:pt x="2982922" y="2440928"/>
                  <a:pt x="2794476" y="2524785"/>
                </a:cubicBezTo>
                <a:cubicBezTo>
                  <a:pt x="2773538" y="2531774"/>
                  <a:pt x="2759578" y="2545750"/>
                  <a:pt x="2738640" y="2552738"/>
                </a:cubicBezTo>
                <a:cubicBezTo>
                  <a:pt x="2717702" y="2566715"/>
                  <a:pt x="2703743" y="2573703"/>
                  <a:pt x="2682804" y="2587679"/>
                </a:cubicBezTo>
                <a:cubicBezTo>
                  <a:pt x="2515296" y="2706478"/>
                  <a:pt x="2312891" y="2755395"/>
                  <a:pt x="2110486" y="2699489"/>
                </a:cubicBezTo>
                <a:lnTo>
                  <a:pt x="1461394" y="2524785"/>
                </a:lnTo>
                <a:cubicBezTo>
                  <a:pt x="1258989" y="2468880"/>
                  <a:pt x="1091481" y="2329117"/>
                  <a:pt x="1014707" y="2140437"/>
                </a:cubicBezTo>
                <a:cubicBezTo>
                  <a:pt x="951891" y="1986697"/>
                  <a:pt x="812302" y="1860911"/>
                  <a:pt x="637814" y="1825970"/>
                </a:cubicBezTo>
                <a:cubicBezTo>
                  <a:pt x="379573" y="1770065"/>
                  <a:pt x="114353" y="1923804"/>
                  <a:pt x="30599" y="2168390"/>
                </a:cubicBezTo>
                <a:cubicBezTo>
                  <a:pt x="-74093" y="2461892"/>
                  <a:pt x="100394" y="2776359"/>
                  <a:pt x="393532" y="2853229"/>
                </a:cubicBezTo>
                <a:lnTo>
                  <a:pt x="393532" y="2853229"/>
                </a:lnTo>
                <a:close/>
              </a:path>
            </a:pathLst>
          </a:custGeom>
          <a:solidFill>
            <a:schemeClr val="bg1"/>
          </a:solidFill>
          <a:ln w="69748" cap="flat">
            <a:noFill/>
            <a:prstDash val="solid"/>
            <a:miter/>
          </a:ln>
        </p:spPr>
        <p:txBody>
          <a:bodyPr rtlCol="0" anchor="ctr"/>
          <a:lstStyle/>
          <a:p>
            <a:endParaRPr lang="en-GB"/>
          </a:p>
        </p:txBody>
      </p:sp>
      <p:sp>
        <p:nvSpPr>
          <p:cNvPr id="5" name="Vrije vorm 4">
            <a:extLst>
              <a:ext uri="{FF2B5EF4-FFF2-40B4-BE49-F238E27FC236}">
                <a16:creationId xmlns:a16="http://schemas.microsoft.com/office/drawing/2014/main" id="{BAD1551E-DAB7-549D-3336-BBF25B754D02}"/>
              </a:ext>
            </a:extLst>
          </p:cNvPr>
          <p:cNvSpPr/>
          <p:nvPr userDrawn="1"/>
        </p:nvSpPr>
        <p:spPr>
          <a:xfrm rot="12600000">
            <a:off x="8655033" y="5921220"/>
            <a:ext cx="369156" cy="311760"/>
          </a:xfrm>
          <a:custGeom>
            <a:avLst/>
            <a:gdLst>
              <a:gd name="connsiteX0" fmla="*/ 386553 w 4193995"/>
              <a:gd name="connsiteY0" fmla="*/ 2853229 h 3541915"/>
              <a:gd name="connsiteX1" fmla="*/ 840220 w 4193995"/>
              <a:gd name="connsiteY1" fmla="*/ 2769371 h 3541915"/>
              <a:gd name="connsiteX2" fmla="*/ 1412537 w 4193995"/>
              <a:gd name="connsiteY2" fmla="*/ 2657560 h 3541915"/>
              <a:gd name="connsiteX3" fmla="*/ 2061630 w 4193995"/>
              <a:gd name="connsiteY3" fmla="*/ 2832264 h 3541915"/>
              <a:gd name="connsiteX4" fmla="*/ 2508317 w 4193995"/>
              <a:gd name="connsiteY4" fmla="*/ 3216613 h 3541915"/>
              <a:gd name="connsiteX5" fmla="*/ 2885209 w 4193995"/>
              <a:gd name="connsiteY5" fmla="*/ 3531080 h 3541915"/>
              <a:gd name="connsiteX6" fmla="*/ 3262102 w 4193995"/>
              <a:gd name="connsiteY6" fmla="*/ 3468186 h 3541915"/>
              <a:gd name="connsiteX7" fmla="*/ 3506384 w 4193995"/>
              <a:gd name="connsiteY7" fmla="*/ 3174684 h 3541915"/>
              <a:gd name="connsiteX8" fmla="*/ 3422630 w 4193995"/>
              <a:gd name="connsiteY8" fmla="*/ 2685513 h 3541915"/>
              <a:gd name="connsiteX9" fmla="*/ 3317937 w 4193995"/>
              <a:gd name="connsiteY9" fmla="*/ 2105496 h 3541915"/>
              <a:gd name="connsiteX10" fmla="*/ 3492425 w 4193995"/>
              <a:gd name="connsiteY10" fmla="*/ 1455598 h 3541915"/>
              <a:gd name="connsiteX11" fmla="*/ 3876296 w 4193995"/>
              <a:gd name="connsiteY11" fmla="*/ 1015344 h 3541915"/>
              <a:gd name="connsiteX12" fmla="*/ 4176415 w 4193995"/>
              <a:gd name="connsiteY12" fmla="*/ 665936 h 3541915"/>
              <a:gd name="connsiteX13" fmla="*/ 3764625 w 4193995"/>
              <a:gd name="connsiteY13" fmla="*/ 9049 h 3541915"/>
              <a:gd name="connsiteX14" fmla="*/ 3164389 w 4193995"/>
              <a:gd name="connsiteY14" fmla="*/ 365445 h 3541915"/>
              <a:gd name="connsiteX15" fmla="*/ 3248143 w 4193995"/>
              <a:gd name="connsiteY15" fmla="*/ 854616 h 3541915"/>
              <a:gd name="connsiteX16" fmla="*/ 3352835 w 4193995"/>
              <a:gd name="connsiteY16" fmla="*/ 1434633 h 3541915"/>
              <a:gd name="connsiteX17" fmla="*/ 3178348 w 4193995"/>
              <a:gd name="connsiteY17" fmla="*/ 2084532 h 3541915"/>
              <a:gd name="connsiteX18" fmla="*/ 2794476 w 4193995"/>
              <a:gd name="connsiteY18" fmla="*/ 2524785 h 3541915"/>
              <a:gd name="connsiteX19" fmla="*/ 2738640 w 4193995"/>
              <a:gd name="connsiteY19" fmla="*/ 2552738 h 3541915"/>
              <a:gd name="connsiteX20" fmla="*/ 2682804 w 4193995"/>
              <a:gd name="connsiteY20" fmla="*/ 2587679 h 3541915"/>
              <a:gd name="connsiteX21" fmla="*/ 2110486 w 4193995"/>
              <a:gd name="connsiteY21" fmla="*/ 2699489 h 3541915"/>
              <a:gd name="connsiteX22" fmla="*/ 1461394 w 4193995"/>
              <a:gd name="connsiteY22" fmla="*/ 2524785 h 3541915"/>
              <a:gd name="connsiteX23" fmla="*/ 1014707 w 4193995"/>
              <a:gd name="connsiteY23" fmla="*/ 2140437 h 3541915"/>
              <a:gd name="connsiteX24" fmla="*/ 637814 w 4193995"/>
              <a:gd name="connsiteY24" fmla="*/ 1825970 h 3541915"/>
              <a:gd name="connsiteX25" fmla="*/ 30599 w 4193995"/>
              <a:gd name="connsiteY25" fmla="*/ 2168390 h 3541915"/>
              <a:gd name="connsiteX26" fmla="*/ 393532 w 4193995"/>
              <a:gd name="connsiteY26" fmla="*/ 2853229 h 3541915"/>
              <a:gd name="connsiteX27" fmla="*/ 393532 w 4193995"/>
              <a:gd name="connsiteY27" fmla="*/ 2853229 h 354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93995" h="3541915">
                <a:moveTo>
                  <a:pt x="386553" y="2853229"/>
                </a:moveTo>
                <a:cubicBezTo>
                  <a:pt x="547081" y="2895158"/>
                  <a:pt x="714589" y="2853229"/>
                  <a:pt x="840220" y="2769371"/>
                </a:cubicBezTo>
                <a:cubicBezTo>
                  <a:pt x="1007727" y="2650572"/>
                  <a:pt x="1217112" y="2601655"/>
                  <a:pt x="1412537" y="2657560"/>
                </a:cubicBezTo>
                <a:lnTo>
                  <a:pt x="2061630" y="2832264"/>
                </a:lnTo>
                <a:cubicBezTo>
                  <a:pt x="2257056" y="2888170"/>
                  <a:pt x="2431543" y="3027933"/>
                  <a:pt x="2508317" y="3216613"/>
                </a:cubicBezTo>
                <a:cubicBezTo>
                  <a:pt x="2571133" y="3370352"/>
                  <a:pt x="2710722" y="3496139"/>
                  <a:pt x="2885209" y="3531080"/>
                </a:cubicBezTo>
                <a:cubicBezTo>
                  <a:pt x="3017820" y="3559033"/>
                  <a:pt x="3150430" y="3531080"/>
                  <a:pt x="3262102" y="3468186"/>
                </a:cubicBezTo>
                <a:cubicBezTo>
                  <a:pt x="3373774" y="3405293"/>
                  <a:pt x="3464507" y="3300471"/>
                  <a:pt x="3506384" y="3174684"/>
                </a:cubicBezTo>
                <a:cubicBezTo>
                  <a:pt x="3562220" y="2999980"/>
                  <a:pt x="3527322" y="2825276"/>
                  <a:pt x="3422630" y="2685513"/>
                </a:cubicBezTo>
                <a:cubicBezTo>
                  <a:pt x="3296999" y="2524785"/>
                  <a:pt x="3262102" y="2308153"/>
                  <a:pt x="3317937" y="2105496"/>
                </a:cubicBezTo>
                <a:lnTo>
                  <a:pt x="3492425" y="1455598"/>
                </a:lnTo>
                <a:cubicBezTo>
                  <a:pt x="3548261" y="1259929"/>
                  <a:pt x="3687850" y="1099202"/>
                  <a:pt x="3876296" y="1015344"/>
                </a:cubicBezTo>
                <a:cubicBezTo>
                  <a:pt x="4015886" y="952450"/>
                  <a:pt x="4134538" y="826663"/>
                  <a:pt x="4176415" y="665936"/>
                </a:cubicBezTo>
                <a:cubicBezTo>
                  <a:pt x="4253189" y="372433"/>
                  <a:pt x="4071722" y="64954"/>
                  <a:pt x="3764625" y="9049"/>
                </a:cubicBezTo>
                <a:cubicBezTo>
                  <a:pt x="3506384" y="-39868"/>
                  <a:pt x="3241163" y="113872"/>
                  <a:pt x="3164389" y="365445"/>
                </a:cubicBezTo>
                <a:cubicBezTo>
                  <a:pt x="3108553" y="540149"/>
                  <a:pt x="3143450" y="721841"/>
                  <a:pt x="3248143" y="854616"/>
                </a:cubicBezTo>
                <a:cubicBezTo>
                  <a:pt x="3373774" y="1022332"/>
                  <a:pt x="3408671" y="1231977"/>
                  <a:pt x="3352835" y="1434633"/>
                </a:cubicBezTo>
                <a:lnTo>
                  <a:pt x="3178348" y="2084532"/>
                </a:lnTo>
                <a:cubicBezTo>
                  <a:pt x="3122512" y="2280200"/>
                  <a:pt x="2982922" y="2440928"/>
                  <a:pt x="2794476" y="2524785"/>
                </a:cubicBezTo>
                <a:cubicBezTo>
                  <a:pt x="2773538" y="2531774"/>
                  <a:pt x="2759578" y="2545750"/>
                  <a:pt x="2738640" y="2552738"/>
                </a:cubicBezTo>
                <a:cubicBezTo>
                  <a:pt x="2717702" y="2566715"/>
                  <a:pt x="2703743" y="2573703"/>
                  <a:pt x="2682804" y="2587679"/>
                </a:cubicBezTo>
                <a:cubicBezTo>
                  <a:pt x="2515296" y="2706478"/>
                  <a:pt x="2312891" y="2755395"/>
                  <a:pt x="2110486" y="2699489"/>
                </a:cubicBezTo>
                <a:lnTo>
                  <a:pt x="1461394" y="2524785"/>
                </a:lnTo>
                <a:cubicBezTo>
                  <a:pt x="1258989" y="2468880"/>
                  <a:pt x="1091481" y="2329117"/>
                  <a:pt x="1014707" y="2140437"/>
                </a:cubicBezTo>
                <a:cubicBezTo>
                  <a:pt x="951891" y="1986697"/>
                  <a:pt x="812302" y="1860911"/>
                  <a:pt x="637814" y="1825970"/>
                </a:cubicBezTo>
                <a:cubicBezTo>
                  <a:pt x="379573" y="1770065"/>
                  <a:pt x="114353" y="1923804"/>
                  <a:pt x="30599" y="2168390"/>
                </a:cubicBezTo>
                <a:cubicBezTo>
                  <a:pt x="-74093" y="2461892"/>
                  <a:pt x="100394" y="2776359"/>
                  <a:pt x="393532" y="2853229"/>
                </a:cubicBezTo>
                <a:lnTo>
                  <a:pt x="393532" y="2853229"/>
                </a:lnTo>
                <a:close/>
              </a:path>
            </a:pathLst>
          </a:custGeom>
          <a:solidFill>
            <a:schemeClr val="bg1"/>
          </a:solidFill>
          <a:ln w="69748" cap="flat">
            <a:noFill/>
            <a:prstDash val="solid"/>
            <a:miter/>
          </a:ln>
        </p:spPr>
        <p:txBody>
          <a:bodyPr rtlCol="0" anchor="ctr"/>
          <a:lstStyle/>
          <a:p>
            <a:endParaRPr lang="en-GB"/>
          </a:p>
        </p:txBody>
      </p:sp>
      <p:sp>
        <p:nvSpPr>
          <p:cNvPr id="8" name="Vrije vorm 7">
            <a:extLst>
              <a:ext uri="{FF2B5EF4-FFF2-40B4-BE49-F238E27FC236}">
                <a16:creationId xmlns:a16="http://schemas.microsoft.com/office/drawing/2014/main" id="{81AD02BB-0601-7EF6-8BE8-FF24F3264746}"/>
              </a:ext>
            </a:extLst>
          </p:cNvPr>
          <p:cNvSpPr/>
          <p:nvPr userDrawn="1"/>
        </p:nvSpPr>
        <p:spPr>
          <a:xfrm rot="12600000">
            <a:off x="11199109" y="5921220"/>
            <a:ext cx="369156" cy="311760"/>
          </a:xfrm>
          <a:custGeom>
            <a:avLst/>
            <a:gdLst>
              <a:gd name="connsiteX0" fmla="*/ 386553 w 4193995"/>
              <a:gd name="connsiteY0" fmla="*/ 2853229 h 3541915"/>
              <a:gd name="connsiteX1" fmla="*/ 840220 w 4193995"/>
              <a:gd name="connsiteY1" fmla="*/ 2769371 h 3541915"/>
              <a:gd name="connsiteX2" fmla="*/ 1412537 w 4193995"/>
              <a:gd name="connsiteY2" fmla="*/ 2657560 h 3541915"/>
              <a:gd name="connsiteX3" fmla="*/ 2061630 w 4193995"/>
              <a:gd name="connsiteY3" fmla="*/ 2832264 h 3541915"/>
              <a:gd name="connsiteX4" fmla="*/ 2508317 w 4193995"/>
              <a:gd name="connsiteY4" fmla="*/ 3216613 h 3541915"/>
              <a:gd name="connsiteX5" fmla="*/ 2885209 w 4193995"/>
              <a:gd name="connsiteY5" fmla="*/ 3531080 h 3541915"/>
              <a:gd name="connsiteX6" fmla="*/ 3262102 w 4193995"/>
              <a:gd name="connsiteY6" fmla="*/ 3468186 h 3541915"/>
              <a:gd name="connsiteX7" fmla="*/ 3506384 w 4193995"/>
              <a:gd name="connsiteY7" fmla="*/ 3174684 h 3541915"/>
              <a:gd name="connsiteX8" fmla="*/ 3422630 w 4193995"/>
              <a:gd name="connsiteY8" fmla="*/ 2685513 h 3541915"/>
              <a:gd name="connsiteX9" fmla="*/ 3317937 w 4193995"/>
              <a:gd name="connsiteY9" fmla="*/ 2105496 h 3541915"/>
              <a:gd name="connsiteX10" fmla="*/ 3492425 w 4193995"/>
              <a:gd name="connsiteY10" fmla="*/ 1455598 h 3541915"/>
              <a:gd name="connsiteX11" fmla="*/ 3876296 w 4193995"/>
              <a:gd name="connsiteY11" fmla="*/ 1015344 h 3541915"/>
              <a:gd name="connsiteX12" fmla="*/ 4176415 w 4193995"/>
              <a:gd name="connsiteY12" fmla="*/ 665936 h 3541915"/>
              <a:gd name="connsiteX13" fmla="*/ 3764625 w 4193995"/>
              <a:gd name="connsiteY13" fmla="*/ 9049 h 3541915"/>
              <a:gd name="connsiteX14" fmla="*/ 3164389 w 4193995"/>
              <a:gd name="connsiteY14" fmla="*/ 365445 h 3541915"/>
              <a:gd name="connsiteX15" fmla="*/ 3248143 w 4193995"/>
              <a:gd name="connsiteY15" fmla="*/ 854616 h 3541915"/>
              <a:gd name="connsiteX16" fmla="*/ 3352835 w 4193995"/>
              <a:gd name="connsiteY16" fmla="*/ 1434633 h 3541915"/>
              <a:gd name="connsiteX17" fmla="*/ 3178348 w 4193995"/>
              <a:gd name="connsiteY17" fmla="*/ 2084532 h 3541915"/>
              <a:gd name="connsiteX18" fmla="*/ 2794476 w 4193995"/>
              <a:gd name="connsiteY18" fmla="*/ 2524785 h 3541915"/>
              <a:gd name="connsiteX19" fmla="*/ 2738640 w 4193995"/>
              <a:gd name="connsiteY19" fmla="*/ 2552738 h 3541915"/>
              <a:gd name="connsiteX20" fmla="*/ 2682804 w 4193995"/>
              <a:gd name="connsiteY20" fmla="*/ 2587679 h 3541915"/>
              <a:gd name="connsiteX21" fmla="*/ 2110486 w 4193995"/>
              <a:gd name="connsiteY21" fmla="*/ 2699489 h 3541915"/>
              <a:gd name="connsiteX22" fmla="*/ 1461394 w 4193995"/>
              <a:gd name="connsiteY22" fmla="*/ 2524785 h 3541915"/>
              <a:gd name="connsiteX23" fmla="*/ 1014707 w 4193995"/>
              <a:gd name="connsiteY23" fmla="*/ 2140437 h 3541915"/>
              <a:gd name="connsiteX24" fmla="*/ 637814 w 4193995"/>
              <a:gd name="connsiteY24" fmla="*/ 1825970 h 3541915"/>
              <a:gd name="connsiteX25" fmla="*/ 30599 w 4193995"/>
              <a:gd name="connsiteY25" fmla="*/ 2168390 h 3541915"/>
              <a:gd name="connsiteX26" fmla="*/ 393532 w 4193995"/>
              <a:gd name="connsiteY26" fmla="*/ 2853229 h 3541915"/>
              <a:gd name="connsiteX27" fmla="*/ 393532 w 4193995"/>
              <a:gd name="connsiteY27" fmla="*/ 2853229 h 354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193995" h="3541915">
                <a:moveTo>
                  <a:pt x="386553" y="2853229"/>
                </a:moveTo>
                <a:cubicBezTo>
                  <a:pt x="547081" y="2895158"/>
                  <a:pt x="714589" y="2853229"/>
                  <a:pt x="840220" y="2769371"/>
                </a:cubicBezTo>
                <a:cubicBezTo>
                  <a:pt x="1007727" y="2650572"/>
                  <a:pt x="1217112" y="2601655"/>
                  <a:pt x="1412537" y="2657560"/>
                </a:cubicBezTo>
                <a:lnTo>
                  <a:pt x="2061630" y="2832264"/>
                </a:lnTo>
                <a:cubicBezTo>
                  <a:pt x="2257056" y="2888170"/>
                  <a:pt x="2431543" y="3027933"/>
                  <a:pt x="2508317" y="3216613"/>
                </a:cubicBezTo>
                <a:cubicBezTo>
                  <a:pt x="2571133" y="3370352"/>
                  <a:pt x="2710722" y="3496139"/>
                  <a:pt x="2885209" y="3531080"/>
                </a:cubicBezTo>
                <a:cubicBezTo>
                  <a:pt x="3017820" y="3559033"/>
                  <a:pt x="3150430" y="3531080"/>
                  <a:pt x="3262102" y="3468186"/>
                </a:cubicBezTo>
                <a:cubicBezTo>
                  <a:pt x="3373774" y="3405293"/>
                  <a:pt x="3464507" y="3300471"/>
                  <a:pt x="3506384" y="3174684"/>
                </a:cubicBezTo>
                <a:cubicBezTo>
                  <a:pt x="3562220" y="2999980"/>
                  <a:pt x="3527322" y="2825276"/>
                  <a:pt x="3422630" y="2685513"/>
                </a:cubicBezTo>
                <a:cubicBezTo>
                  <a:pt x="3296999" y="2524785"/>
                  <a:pt x="3262102" y="2308153"/>
                  <a:pt x="3317937" y="2105496"/>
                </a:cubicBezTo>
                <a:lnTo>
                  <a:pt x="3492425" y="1455598"/>
                </a:lnTo>
                <a:cubicBezTo>
                  <a:pt x="3548261" y="1259929"/>
                  <a:pt x="3687850" y="1099202"/>
                  <a:pt x="3876296" y="1015344"/>
                </a:cubicBezTo>
                <a:cubicBezTo>
                  <a:pt x="4015886" y="952450"/>
                  <a:pt x="4134538" y="826663"/>
                  <a:pt x="4176415" y="665936"/>
                </a:cubicBezTo>
                <a:cubicBezTo>
                  <a:pt x="4253189" y="372433"/>
                  <a:pt x="4071722" y="64954"/>
                  <a:pt x="3764625" y="9049"/>
                </a:cubicBezTo>
                <a:cubicBezTo>
                  <a:pt x="3506384" y="-39868"/>
                  <a:pt x="3241163" y="113872"/>
                  <a:pt x="3164389" y="365445"/>
                </a:cubicBezTo>
                <a:cubicBezTo>
                  <a:pt x="3108553" y="540149"/>
                  <a:pt x="3143450" y="721841"/>
                  <a:pt x="3248143" y="854616"/>
                </a:cubicBezTo>
                <a:cubicBezTo>
                  <a:pt x="3373774" y="1022332"/>
                  <a:pt x="3408671" y="1231977"/>
                  <a:pt x="3352835" y="1434633"/>
                </a:cubicBezTo>
                <a:lnTo>
                  <a:pt x="3178348" y="2084532"/>
                </a:lnTo>
                <a:cubicBezTo>
                  <a:pt x="3122512" y="2280200"/>
                  <a:pt x="2982922" y="2440928"/>
                  <a:pt x="2794476" y="2524785"/>
                </a:cubicBezTo>
                <a:cubicBezTo>
                  <a:pt x="2773538" y="2531774"/>
                  <a:pt x="2759578" y="2545750"/>
                  <a:pt x="2738640" y="2552738"/>
                </a:cubicBezTo>
                <a:cubicBezTo>
                  <a:pt x="2717702" y="2566715"/>
                  <a:pt x="2703743" y="2573703"/>
                  <a:pt x="2682804" y="2587679"/>
                </a:cubicBezTo>
                <a:cubicBezTo>
                  <a:pt x="2515296" y="2706478"/>
                  <a:pt x="2312891" y="2755395"/>
                  <a:pt x="2110486" y="2699489"/>
                </a:cubicBezTo>
                <a:lnTo>
                  <a:pt x="1461394" y="2524785"/>
                </a:lnTo>
                <a:cubicBezTo>
                  <a:pt x="1258989" y="2468880"/>
                  <a:pt x="1091481" y="2329117"/>
                  <a:pt x="1014707" y="2140437"/>
                </a:cubicBezTo>
                <a:cubicBezTo>
                  <a:pt x="951891" y="1986697"/>
                  <a:pt x="812302" y="1860911"/>
                  <a:pt x="637814" y="1825970"/>
                </a:cubicBezTo>
                <a:cubicBezTo>
                  <a:pt x="379573" y="1770065"/>
                  <a:pt x="114353" y="1923804"/>
                  <a:pt x="30599" y="2168390"/>
                </a:cubicBezTo>
                <a:cubicBezTo>
                  <a:pt x="-74093" y="2461892"/>
                  <a:pt x="100394" y="2776359"/>
                  <a:pt x="393532" y="2853229"/>
                </a:cubicBezTo>
                <a:lnTo>
                  <a:pt x="393532" y="2853229"/>
                </a:lnTo>
                <a:close/>
              </a:path>
            </a:pathLst>
          </a:custGeom>
          <a:solidFill>
            <a:schemeClr val="bg1"/>
          </a:solidFill>
          <a:ln w="69748" cap="flat">
            <a:noFill/>
            <a:prstDash val="solid"/>
            <a:miter/>
          </a:ln>
        </p:spPr>
        <p:txBody>
          <a:bodyPr rtlCol="0" anchor="ctr"/>
          <a:lstStyle/>
          <a:p>
            <a:endParaRPr lang="en-GB"/>
          </a:p>
        </p:txBody>
      </p:sp>
    </p:spTree>
    <p:extLst>
      <p:ext uri="{BB962C8B-B14F-4D97-AF65-F5344CB8AC3E}">
        <p14:creationId xmlns:p14="http://schemas.microsoft.com/office/powerpoint/2010/main" val="3636064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Only title">
    <p:spTree>
      <p:nvGrpSpPr>
        <p:cNvPr id="1" name=""/>
        <p:cNvGrpSpPr/>
        <p:nvPr/>
      </p:nvGrpSpPr>
      <p:grpSpPr>
        <a:xfrm>
          <a:off x="0" y="0"/>
          <a:ext cx="0" cy="0"/>
          <a:chOff x="0" y="0"/>
          <a:chExt cx="0" cy="0"/>
        </a:xfrm>
      </p:grpSpPr>
      <p:sp>
        <p:nvSpPr>
          <p:cNvPr id="6" name="Ovaal 5">
            <a:extLst>
              <a:ext uri="{FF2B5EF4-FFF2-40B4-BE49-F238E27FC236}">
                <a16:creationId xmlns:a16="http://schemas.microsoft.com/office/drawing/2014/main" id="{53FC22AF-0D5D-3792-8387-B9E373AD8C48}"/>
              </a:ext>
            </a:extLst>
          </p:cNvPr>
          <p:cNvSpPr/>
          <p:nvPr userDrawn="1"/>
        </p:nvSpPr>
        <p:spPr>
          <a:xfrm>
            <a:off x="10799349" y="-1293812"/>
            <a:ext cx="3048000" cy="3048000"/>
          </a:xfrm>
          <a:prstGeom prst="ellipse">
            <a:avLst/>
          </a:prstGeom>
          <a:solidFill>
            <a:schemeClr val="accent1">
              <a:alpha val="65000"/>
            </a:schemeClr>
          </a:solidFill>
          <a:ln>
            <a:noFill/>
          </a:ln>
          <a:effectLst>
            <a:softEdge rad="713137"/>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5C152641-89F6-5545-0F9D-3CD52F27D46F}"/>
              </a:ext>
            </a:extLst>
          </p:cNvPr>
          <p:cNvSpPr>
            <a:spLocks noGrp="1"/>
          </p:cNvSpPr>
          <p:nvPr>
            <p:ph type="title" hasCustomPrompt="1"/>
          </p:nvPr>
        </p:nvSpPr>
        <p:spPr/>
        <p:txBody>
          <a:bodyPr/>
          <a:lstStyle/>
          <a:p>
            <a:r>
              <a:rPr lang="en-GB" noProof="0" dirty="0"/>
              <a:t>Click to edit style</a:t>
            </a:r>
            <a:endParaRPr lang="en-GB" dirty="0"/>
          </a:p>
        </p:txBody>
      </p:sp>
      <p:sp>
        <p:nvSpPr>
          <p:cNvPr id="5" name="Tijdelijke aanduiding voor dianummer 4">
            <a:extLst>
              <a:ext uri="{FF2B5EF4-FFF2-40B4-BE49-F238E27FC236}">
                <a16:creationId xmlns:a16="http://schemas.microsoft.com/office/drawing/2014/main" id="{AEAE1C51-FD89-88DC-53EA-BAF9519FE94E}"/>
              </a:ext>
            </a:extLst>
          </p:cNvPr>
          <p:cNvSpPr>
            <a:spLocks noGrp="1"/>
          </p:cNvSpPr>
          <p:nvPr>
            <p:ph type="sldNum" sz="quarter" idx="12"/>
          </p:nvPr>
        </p:nvSpPr>
        <p:spPr/>
        <p:txBody>
          <a:bodyPr/>
          <a:lstStyle/>
          <a:p>
            <a:fld id="{8A7F47EF-1D76-2548-8966-1F83D50CC4EB}" type="slidenum">
              <a:rPr lang="en-GB" smtClean="0"/>
              <a:t>‹#›</a:t>
            </a:fld>
            <a:endParaRPr lang="en-GB"/>
          </a:p>
        </p:txBody>
      </p:sp>
      <p:pic>
        <p:nvPicPr>
          <p:cNvPr id="3" name="Graphic 2">
            <a:extLst>
              <a:ext uri="{FF2B5EF4-FFF2-40B4-BE49-F238E27FC236}">
                <a16:creationId xmlns:a16="http://schemas.microsoft.com/office/drawing/2014/main" id="{56CEF69E-B39D-269F-2964-66E51D18D16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477" y="230188"/>
            <a:ext cx="2156828" cy="418489"/>
          </a:xfrm>
          <a:prstGeom prst="rect">
            <a:avLst/>
          </a:prstGeom>
        </p:spPr>
      </p:pic>
      <p:sp>
        <p:nvSpPr>
          <p:cNvPr id="4" name="Ovaal 3">
            <a:extLst>
              <a:ext uri="{FF2B5EF4-FFF2-40B4-BE49-F238E27FC236}">
                <a16:creationId xmlns:a16="http://schemas.microsoft.com/office/drawing/2014/main" id="{ECE73F32-ACDA-867F-58D6-04D9085570B2}"/>
              </a:ext>
            </a:extLst>
          </p:cNvPr>
          <p:cNvSpPr/>
          <p:nvPr userDrawn="1"/>
        </p:nvSpPr>
        <p:spPr>
          <a:xfrm>
            <a:off x="-753978" y="4295633"/>
            <a:ext cx="1507956" cy="1507956"/>
          </a:xfrm>
          <a:prstGeom prst="ellipse">
            <a:avLst/>
          </a:prstGeom>
          <a:solidFill>
            <a:schemeClr val="accent2">
              <a:alpha val="65000"/>
            </a:schemeClr>
          </a:solidFill>
          <a:ln>
            <a:noFill/>
          </a:ln>
          <a:effectLst>
            <a:softEdge rad="436633"/>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al 6">
            <a:extLst>
              <a:ext uri="{FF2B5EF4-FFF2-40B4-BE49-F238E27FC236}">
                <a16:creationId xmlns:a16="http://schemas.microsoft.com/office/drawing/2014/main" id="{58DC4ACF-22C2-C707-B9BF-BFE2DE4C6A1C}"/>
              </a:ext>
            </a:extLst>
          </p:cNvPr>
          <p:cNvSpPr/>
          <p:nvPr userDrawn="1"/>
        </p:nvSpPr>
        <p:spPr>
          <a:xfrm>
            <a:off x="6719186" y="5223480"/>
            <a:ext cx="5472814" cy="5098156"/>
          </a:xfrm>
          <a:prstGeom prst="ellipse">
            <a:avLst/>
          </a:prstGeom>
          <a:solidFill>
            <a:schemeClr val="accent2">
              <a:alpha val="65000"/>
            </a:schemeClr>
          </a:solidFill>
          <a:ln>
            <a:noFill/>
          </a:ln>
          <a:effectLst>
            <a:softEdge rad="1252302"/>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0707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028D6F84-91CD-D7F5-E3E0-3143F963F67B}"/>
              </a:ext>
            </a:extLst>
          </p:cNvPr>
          <p:cNvSpPr>
            <a:spLocks noGrp="1" noRot="1" noMove="1" noResize="1" noEditPoints="1" noAdjustHandles="1" noChangeArrowheads="1" noChangeShapeType="1"/>
          </p:cNvSpPr>
          <p:nvPr userDrawn="1"/>
        </p:nvSpPr>
        <p:spPr>
          <a:xfrm>
            <a:off x="0" y="6492875"/>
            <a:ext cx="12192000" cy="365125"/>
          </a:xfrm>
          <a:prstGeom prst="rect">
            <a:avLst/>
          </a:prstGeom>
          <a:gradFill flip="none" rotWithShape="1">
            <a:gsLst>
              <a:gs pos="100000">
                <a:schemeClr val="accent2"/>
              </a:gs>
              <a:gs pos="12000">
                <a:schemeClr val="accent1"/>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jdelijke aanduiding voor dianummer 3">
            <a:extLst>
              <a:ext uri="{FF2B5EF4-FFF2-40B4-BE49-F238E27FC236}">
                <a16:creationId xmlns:a16="http://schemas.microsoft.com/office/drawing/2014/main" id="{87AF107E-499D-FB7B-E909-04809A79C73D}"/>
              </a:ext>
            </a:extLst>
          </p:cNvPr>
          <p:cNvSpPr>
            <a:spLocks noGrp="1"/>
          </p:cNvSpPr>
          <p:nvPr>
            <p:ph type="sldNum" sz="quarter" idx="12"/>
          </p:nvPr>
        </p:nvSpPr>
        <p:spPr>
          <a:xfrm>
            <a:off x="9234323" y="6486956"/>
            <a:ext cx="2743200" cy="346563"/>
          </a:xfrm>
        </p:spPr>
        <p:txBody>
          <a:bodyPr/>
          <a:lstStyle>
            <a:lvl1pPr>
              <a:defRPr>
                <a:solidFill>
                  <a:schemeClr val="bg1"/>
                </a:solidFill>
              </a:defRPr>
            </a:lvl1pPr>
          </a:lstStyle>
          <a:p>
            <a:fld id="{8A7F47EF-1D76-2548-8966-1F83D50CC4EB}" type="slidenum">
              <a:rPr lang="en-GB" smtClean="0"/>
              <a:pPr/>
              <a:t>‹#›</a:t>
            </a:fld>
            <a:endParaRPr lang="en-GB" dirty="0"/>
          </a:p>
        </p:txBody>
      </p:sp>
      <p:pic>
        <p:nvPicPr>
          <p:cNvPr id="3" name="Graphic 2">
            <a:extLst>
              <a:ext uri="{FF2B5EF4-FFF2-40B4-BE49-F238E27FC236}">
                <a16:creationId xmlns:a16="http://schemas.microsoft.com/office/drawing/2014/main" id="{569EBB11-2F0A-9156-4908-3F353EF6582C}"/>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214477" y="6560655"/>
            <a:ext cx="1247446" cy="242042"/>
          </a:xfrm>
          <a:prstGeom prst="rect">
            <a:avLst/>
          </a:prstGeom>
        </p:spPr>
      </p:pic>
      <p:sp>
        <p:nvSpPr>
          <p:cNvPr id="5" name="Ovaal 4">
            <a:extLst>
              <a:ext uri="{FF2B5EF4-FFF2-40B4-BE49-F238E27FC236}">
                <a16:creationId xmlns:a16="http://schemas.microsoft.com/office/drawing/2014/main" id="{5D01B1A7-CC58-6D10-DEEB-EBA50588270A}"/>
              </a:ext>
            </a:extLst>
          </p:cNvPr>
          <p:cNvSpPr/>
          <p:nvPr userDrawn="1"/>
        </p:nvSpPr>
        <p:spPr>
          <a:xfrm>
            <a:off x="11326091" y="4954519"/>
            <a:ext cx="1507956" cy="1507956"/>
          </a:xfrm>
          <a:prstGeom prst="ellipse">
            <a:avLst/>
          </a:prstGeom>
          <a:solidFill>
            <a:schemeClr val="accent2">
              <a:alpha val="65000"/>
            </a:schemeClr>
          </a:solidFill>
          <a:ln>
            <a:noFill/>
          </a:ln>
          <a:effectLst>
            <a:softEdge rad="436633"/>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al 5">
            <a:extLst>
              <a:ext uri="{FF2B5EF4-FFF2-40B4-BE49-F238E27FC236}">
                <a16:creationId xmlns:a16="http://schemas.microsoft.com/office/drawing/2014/main" id="{DE78D8E0-EEE9-DE4A-1F38-03DF9562E78D}"/>
              </a:ext>
            </a:extLst>
          </p:cNvPr>
          <p:cNvSpPr/>
          <p:nvPr userDrawn="1"/>
        </p:nvSpPr>
        <p:spPr>
          <a:xfrm>
            <a:off x="-1524000" y="0"/>
            <a:ext cx="3048000" cy="3048000"/>
          </a:xfrm>
          <a:prstGeom prst="ellipse">
            <a:avLst/>
          </a:prstGeom>
          <a:solidFill>
            <a:schemeClr val="accent1">
              <a:alpha val="65000"/>
            </a:schemeClr>
          </a:solidFill>
          <a:ln>
            <a:noFill/>
          </a:ln>
          <a:effectLst>
            <a:softEdge rad="713137"/>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al 6">
            <a:extLst>
              <a:ext uri="{FF2B5EF4-FFF2-40B4-BE49-F238E27FC236}">
                <a16:creationId xmlns:a16="http://schemas.microsoft.com/office/drawing/2014/main" id="{C8AE894A-A97C-B082-106E-7E7BC0BB8145}"/>
              </a:ext>
            </a:extLst>
          </p:cNvPr>
          <p:cNvSpPr/>
          <p:nvPr userDrawn="1"/>
        </p:nvSpPr>
        <p:spPr>
          <a:xfrm>
            <a:off x="9347394" y="-3258706"/>
            <a:ext cx="5465350" cy="5465350"/>
          </a:xfrm>
          <a:prstGeom prst="ellipse">
            <a:avLst/>
          </a:prstGeom>
          <a:solidFill>
            <a:schemeClr val="accent2">
              <a:alpha val="65000"/>
            </a:scheme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6909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and image (dark)">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99C0B3-2000-9232-504D-F7D5E0B2957D}"/>
              </a:ext>
            </a:extLst>
          </p:cNvPr>
          <p:cNvSpPr>
            <a:spLocks noGrp="1"/>
          </p:cNvSpPr>
          <p:nvPr>
            <p:ph type="title" hasCustomPrompt="1"/>
          </p:nvPr>
        </p:nvSpPr>
        <p:spPr>
          <a:xfrm>
            <a:off x="5183188" y="1091943"/>
            <a:ext cx="6172200" cy="1600200"/>
          </a:xfrm>
        </p:spPr>
        <p:txBody>
          <a:bodyPr anchor="b">
            <a:normAutofit/>
          </a:bodyPr>
          <a:lstStyle>
            <a:lvl1pPr>
              <a:defRPr sz="4400">
                <a:solidFill>
                  <a:schemeClr val="bg1"/>
                </a:solidFill>
              </a:defRPr>
            </a:lvl1pPr>
          </a:lstStyle>
          <a:p>
            <a:r>
              <a:rPr lang="en-GB" noProof="0" dirty="0"/>
              <a:t>Click to edit style</a:t>
            </a:r>
            <a:endParaRPr lang="en-GB" dirty="0"/>
          </a:p>
        </p:txBody>
      </p:sp>
      <p:sp>
        <p:nvSpPr>
          <p:cNvPr id="3" name="Tijdelijke aanduiding voor inhoud 2">
            <a:extLst>
              <a:ext uri="{FF2B5EF4-FFF2-40B4-BE49-F238E27FC236}">
                <a16:creationId xmlns:a16="http://schemas.microsoft.com/office/drawing/2014/main" id="{03DDDA6F-1F03-3BAA-DB75-0C8F7A857E9C}"/>
              </a:ext>
            </a:extLst>
          </p:cNvPr>
          <p:cNvSpPr>
            <a:spLocks noGrp="1"/>
          </p:cNvSpPr>
          <p:nvPr>
            <p:ph idx="1" hasCustomPrompt="1"/>
          </p:nvPr>
        </p:nvSpPr>
        <p:spPr>
          <a:xfrm>
            <a:off x="5183188" y="2945629"/>
            <a:ext cx="6172200" cy="2820428"/>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7" name="Tijdelijke aanduiding voor dianummer 6">
            <a:extLst>
              <a:ext uri="{FF2B5EF4-FFF2-40B4-BE49-F238E27FC236}">
                <a16:creationId xmlns:a16="http://schemas.microsoft.com/office/drawing/2014/main" id="{45A54304-C010-9049-2640-6F55789C23A6}"/>
              </a:ext>
            </a:extLst>
          </p:cNvPr>
          <p:cNvSpPr>
            <a:spLocks noGrp="1"/>
          </p:cNvSpPr>
          <p:nvPr>
            <p:ph type="sldNum" sz="quarter" idx="12"/>
          </p:nvPr>
        </p:nvSpPr>
        <p:spPr/>
        <p:txBody>
          <a:bodyPr/>
          <a:lstStyle>
            <a:lvl1pPr>
              <a:defRPr>
                <a:solidFill>
                  <a:schemeClr val="bg1"/>
                </a:solidFill>
              </a:defRPr>
            </a:lvl1pPr>
          </a:lstStyle>
          <a:p>
            <a:fld id="{8A7F47EF-1D76-2548-8966-1F83D50CC4EB}" type="slidenum">
              <a:rPr lang="en-GB" smtClean="0"/>
              <a:pPr/>
              <a:t>‹#›</a:t>
            </a:fld>
            <a:endParaRPr lang="en-GB" dirty="0"/>
          </a:p>
        </p:txBody>
      </p:sp>
      <p:pic>
        <p:nvPicPr>
          <p:cNvPr id="6" name="Graphic 5">
            <a:extLst>
              <a:ext uri="{FF2B5EF4-FFF2-40B4-BE49-F238E27FC236}">
                <a16:creationId xmlns:a16="http://schemas.microsoft.com/office/drawing/2014/main" id="{903F7F22-DE23-6F0F-292F-06C3EC76414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14477" y="230188"/>
            <a:ext cx="2156827" cy="418489"/>
          </a:xfrm>
          <a:prstGeom prst="rect">
            <a:avLst/>
          </a:prstGeom>
        </p:spPr>
      </p:pic>
      <p:sp>
        <p:nvSpPr>
          <p:cNvPr id="20" name="Tijdelijke aanduiding voor afbeelding 19">
            <a:extLst>
              <a:ext uri="{FF2B5EF4-FFF2-40B4-BE49-F238E27FC236}">
                <a16:creationId xmlns:a16="http://schemas.microsoft.com/office/drawing/2014/main" id="{3C96A321-1504-D136-2D39-A266C4CF7234}"/>
              </a:ext>
            </a:extLst>
          </p:cNvPr>
          <p:cNvSpPr>
            <a:spLocks noGrp="1"/>
          </p:cNvSpPr>
          <p:nvPr>
            <p:ph type="pic" sz="quarter" idx="13" hasCustomPrompt="1"/>
          </p:nvPr>
        </p:nvSpPr>
        <p:spPr>
          <a:xfrm>
            <a:off x="-1933575" y="1091943"/>
            <a:ext cx="6679760" cy="6679760"/>
          </a:xfrm>
          <a:custGeom>
            <a:avLst/>
            <a:gdLst>
              <a:gd name="connsiteX0" fmla="*/ 3339880 w 6679760"/>
              <a:gd name="connsiteY0" fmla="*/ 0 h 6679760"/>
              <a:gd name="connsiteX1" fmla="*/ 4488243 w 6679760"/>
              <a:gd name="connsiteY1" fmla="*/ 202663 h 6679760"/>
              <a:gd name="connsiteX2" fmla="*/ 4637150 w 6679760"/>
              <a:gd name="connsiteY2" fmla="*/ 261375 h 6679760"/>
              <a:gd name="connsiteX3" fmla="*/ 4626985 w 6679760"/>
              <a:gd name="connsiteY3" fmla="*/ 278107 h 6679760"/>
              <a:gd name="connsiteX4" fmla="*/ 4510785 w 6679760"/>
              <a:gd name="connsiteY4" fmla="*/ 737015 h 6679760"/>
              <a:gd name="connsiteX5" fmla="*/ 5473544 w 6679760"/>
              <a:gd name="connsiteY5" fmla="*/ 1699774 h 6679760"/>
              <a:gd name="connsiteX6" fmla="*/ 6011832 w 6679760"/>
              <a:gd name="connsiteY6" fmla="*/ 1535350 h 6679760"/>
              <a:gd name="connsiteX7" fmla="*/ 6101203 w 6679760"/>
              <a:gd name="connsiteY7" fmla="*/ 1461612 h 6679760"/>
              <a:gd name="connsiteX8" fmla="*/ 6109361 w 6679760"/>
              <a:gd name="connsiteY8" fmla="*/ 1472521 h 6679760"/>
              <a:gd name="connsiteX9" fmla="*/ 6679760 w 6679760"/>
              <a:gd name="connsiteY9" fmla="*/ 3339880 h 6679760"/>
              <a:gd name="connsiteX10" fmla="*/ 3339880 w 6679760"/>
              <a:gd name="connsiteY10" fmla="*/ 6679760 h 6679760"/>
              <a:gd name="connsiteX11" fmla="*/ 0 w 6679760"/>
              <a:gd name="connsiteY11" fmla="*/ 3339880 h 6679760"/>
              <a:gd name="connsiteX12" fmla="*/ 3339880 w 6679760"/>
              <a:gd name="connsiteY12" fmla="*/ 0 h 667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79760" h="6679760">
                <a:moveTo>
                  <a:pt x="3339880" y="0"/>
                </a:moveTo>
                <a:cubicBezTo>
                  <a:pt x="3743379" y="0"/>
                  <a:pt x="4130165" y="71553"/>
                  <a:pt x="4488243" y="202663"/>
                </a:cubicBezTo>
                <a:lnTo>
                  <a:pt x="4637150" y="261375"/>
                </a:lnTo>
                <a:lnTo>
                  <a:pt x="4626985" y="278107"/>
                </a:lnTo>
                <a:cubicBezTo>
                  <a:pt x="4552879" y="414523"/>
                  <a:pt x="4510785" y="570854"/>
                  <a:pt x="4510785" y="737015"/>
                </a:cubicBezTo>
                <a:cubicBezTo>
                  <a:pt x="4510785" y="1268732"/>
                  <a:pt x="4941827" y="1699774"/>
                  <a:pt x="5473544" y="1699774"/>
                </a:cubicBezTo>
                <a:cubicBezTo>
                  <a:pt x="5672938" y="1699774"/>
                  <a:pt x="5858174" y="1639159"/>
                  <a:pt x="6011832" y="1535350"/>
                </a:cubicBezTo>
                <a:lnTo>
                  <a:pt x="6101203" y="1461612"/>
                </a:lnTo>
                <a:lnTo>
                  <a:pt x="6109361" y="1472521"/>
                </a:lnTo>
                <a:cubicBezTo>
                  <a:pt x="6469482" y="2005570"/>
                  <a:pt x="6679760" y="2648168"/>
                  <a:pt x="6679760" y="3339880"/>
                </a:cubicBezTo>
                <a:cubicBezTo>
                  <a:pt x="6679760" y="5184445"/>
                  <a:pt x="5184445" y="6679760"/>
                  <a:pt x="3339880" y="6679760"/>
                </a:cubicBezTo>
                <a:cubicBezTo>
                  <a:pt x="1495315" y="6679760"/>
                  <a:pt x="0" y="5184445"/>
                  <a:pt x="0" y="3339880"/>
                </a:cubicBezTo>
                <a:cubicBezTo>
                  <a:pt x="0" y="1495315"/>
                  <a:pt x="1495315" y="0"/>
                  <a:pt x="3339880" y="0"/>
                </a:cubicBezTo>
                <a:close/>
              </a:path>
            </a:pathLst>
          </a:custGeom>
          <a:solidFill>
            <a:schemeClr val="accent2"/>
          </a:solidFill>
        </p:spPr>
        <p:txBody>
          <a:bodyPr wrap="square">
            <a:noAutofit/>
          </a:bodyPr>
          <a:lstStyle/>
          <a:p>
            <a:r>
              <a:rPr lang="en-GB" dirty="0"/>
              <a:t> </a:t>
            </a:r>
          </a:p>
        </p:txBody>
      </p:sp>
      <p:sp>
        <p:nvSpPr>
          <p:cNvPr id="19" name="Ovaal 18">
            <a:extLst>
              <a:ext uri="{FF2B5EF4-FFF2-40B4-BE49-F238E27FC236}">
                <a16:creationId xmlns:a16="http://schemas.microsoft.com/office/drawing/2014/main" id="{28F11F4E-FA4E-A29E-0FB5-CC1785EA9B07}"/>
              </a:ext>
            </a:extLst>
          </p:cNvPr>
          <p:cNvSpPr/>
          <p:nvPr userDrawn="1"/>
        </p:nvSpPr>
        <p:spPr>
          <a:xfrm>
            <a:off x="2577210" y="866199"/>
            <a:ext cx="1925518" cy="192551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4573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90A078-BF6D-4A4E-910E-3EDE376B3074}"/>
              </a:ext>
            </a:extLst>
          </p:cNvPr>
          <p:cNvSpPr>
            <a:spLocks noGrp="1"/>
          </p:cNvSpPr>
          <p:nvPr>
            <p:ph type="title" hasCustomPrompt="1"/>
          </p:nvPr>
        </p:nvSpPr>
        <p:spPr>
          <a:xfrm>
            <a:off x="839788" y="1216024"/>
            <a:ext cx="3932237" cy="1600200"/>
          </a:xfrm>
        </p:spPr>
        <p:txBody>
          <a:bodyPr anchor="b">
            <a:normAutofit/>
          </a:bodyPr>
          <a:lstStyle>
            <a:lvl1pPr>
              <a:defRPr sz="4400"/>
            </a:lvl1pPr>
          </a:lstStyle>
          <a:p>
            <a:r>
              <a:rPr lang="en-GB" noProof="0" dirty="0"/>
              <a:t>Click to edit style</a:t>
            </a:r>
            <a:endParaRPr lang="en-GB" dirty="0"/>
          </a:p>
        </p:txBody>
      </p:sp>
      <p:sp>
        <p:nvSpPr>
          <p:cNvPr id="4" name="Tijdelijke aanduiding voor tekst 3">
            <a:extLst>
              <a:ext uri="{FF2B5EF4-FFF2-40B4-BE49-F238E27FC236}">
                <a16:creationId xmlns:a16="http://schemas.microsoft.com/office/drawing/2014/main" id="{B6171C6E-7BDB-F58A-5B36-0F71360B26B0}"/>
              </a:ext>
            </a:extLst>
          </p:cNvPr>
          <p:cNvSpPr>
            <a:spLocks noGrp="1"/>
          </p:cNvSpPr>
          <p:nvPr>
            <p:ph type="body" sz="half" idx="2" hasCustomPrompt="1"/>
          </p:nvPr>
        </p:nvSpPr>
        <p:spPr>
          <a:xfrm>
            <a:off x="839788" y="3103418"/>
            <a:ext cx="3932237" cy="30064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style</a:t>
            </a:r>
          </a:p>
        </p:txBody>
      </p:sp>
      <p:sp>
        <p:nvSpPr>
          <p:cNvPr id="7" name="Tijdelijke aanduiding voor dianummer 6">
            <a:extLst>
              <a:ext uri="{FF2B5EF4-FFF2-40B4-BE49-F238E27FC236}">
                <a16:creationId xmlns:a16="http://schemas.microsoft.com/office/drawing/2014/main" id="{E08C3B74-86DE-BD50-5EF4-055007A9C2C6}"/>
              </a:ext>
            </a:extLst>
          </p:cNvPr>
          <p:cNvSpPr>
            <a:spLocks noGrp="1"/>
          </p:cNvSpPr>
          <p:nvPr>
            <p:ph type="sldNum" sz="quarter" idx="12"/>
          </p:nvPr>
        </p:nvSpPr>
        <p:spPr/>
        <p:txBody>
          <a:bodyPr/>
          <a:lstStyle/>
          <a:p>
            <a:fld id="{8A7F47EF-1D76-2548-8966-1F83D50CC4EB}" type="slidenum">
              <a:rPr lang="en-GB" smtClean="0"/>
              <a:t>‹#›</a:t>
            </a:fld>
            <a:endParaRPr lang="en-GB" dirty="0"/>
          </a:p>
        </p:txBody>
      </p:sp>
      <p:pic>
        <p:nvPicPr>
          <p:cNvPr id="6" name="Graphic 5">
            <a:extLst>
              <a:ext uri="{FF2B5EF4-FFF2-40B4-BE49-F238E27FC236}">
                <a16:creationId xmlns:a16="http://schemas.microsoft.com/office/drawing/2014/main" id="{608CF7B5-62F2-2DFA-F442-F33762B276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477" y="230188"/>
            <a:ext cx="2156828" cy="418489"/>
          </a:xfrm>
          <a:prstGeom prst="rect">
            <a:avLst/>
          </a:prstGeom>
        </p:spPr>
      </p:pic>
      <p:sp>
        <p:nvSpPr>
          <p:cNvPr id="17" name="Ovaal 16">
            <a:extLst>
              <a:ext uri="{FF2B5EF4-FFF2-40B4-BE49-F238E27FC236}">
                <a16:creationId xmlns:a16="http://schemas.microsoft.com/office/drawing/2014/main" id="{9B484417-6180-8E5F-1D7F-A82ADB30E15E}"/>
              </a:ext>
            </a:extLst>
          </p:cNvPr>
          <p:cNvSpPr/>
          <p:nvPr userDrawn="1"/>
        </p:nvSpPr>
        <p:spPr>
          <a:xfrm>
            <a:off x="5397336" y="321089"/>
            <a:ext cx="2388919" cy="238891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ijdelijke aanduiding voor afbeelding 19">
            <a:extLst>
              <a:ext uri="{FF2B5EF4-FFF2-40B4-BE49-F238E27FC236}">
                <a16:creationId xmlns:a16="http://schemas.microsoft.com/office/drawing/2014/main" id="{75657B2F-E68A-8145-FA70-22132D2AAE56}"/>
              </a:ext>
            </a:extLst>
          </p:cNvPr>
          <p:cNvSpPr>
            <a:spLocks noGrp="1"/>
          </p:cNvSpPr>
          <p:nvPr>
            <p:ph type="pic" sz="quarter" idx="13" hasCustomPrompt="1"/>
          </p:nvPr>
        </p:nvSpPr>
        <p:spPr>
          <a:xfrm>
            <a:off x="5838246" y="987426"/>
            <a:ext cx="6632576" cy="6632575"/>
          </a:xfrm>
          <a:custGeom>
            <a:avLst/>
            <a:gdLst>
              <a:gd name="connsiteX0" fmla="*/ 3316261 w 6632576"/>
              <a:gd name="connsiteY0" fmla="*/ 0 h 6632575"/>
              <a:gd name="connsiteX1" fmla="*/ 3316315 w 6632576"/>
              <a:gd name="connsiteY1" fmla="*/ 0 h 6632575"/>
              <a:gd name="connsiteX2" fmla="*/ 3655359 w 6632576"/>
              <a:gd name="connsiteY2" fmla="*/ 17120 h 6632575"/>
              <a:gd name="connsiteX3" fmla="*/ 6632576 w 6632576"/>
              <a:gd name="connsiteY3" fmla="*/ 3316287 h 6632575"/>
              <a:gd name="connsiteX4" fmla="*/ 3316288 w 6632576"/>
              <a:gd name="connsiteY4" fmla="*/ 6632575 h 6632575"/>
              <a:gd name="connsiteX5" fmla="*/ 0 w 6632576"/>
              <a:gd name="connsiteY5" fmla="*/ 3316287 h 6632575"/>
              <a:gd name="connsiteX6" fmla="*/ 353697 w 6632576"/>
              <a:gd name="connsiteY6" fmla="*/ 1824448 h 6632575"/>
              <a:gd name="connsiteX7" fmla="*/ 435840 w 6632576"/>
              <a:gd name="connsiteY7" fmla="*/ 1678522 h 6632575"/>
              <a:gd name="connsiteX8" fmla="*/ 512824 w 6632576"/>
              <a:gd name="connsiteY8" fmla="*/ 1698317 h 6632575"/>
              <a:gd name="connsiteX9" fmla="*/ 753549 w 6632576"/>
              <a:gd name="connsiteY9" fmla="*/ 1722584 h 6632575"/>
              <a:gd name="connsiteX10" fmla="*/ 1948009 w 6632576"/>
              <a:gd name="connsiteY10" fmla="*/ 528124 h 6632575"/>
              <a:gd name="connsiteX11" fmla="*/ 1941842 w 6632576"/>
              <a:gd name="connsiteY11" fmla="*/ 405997 h 6632575"/>
              <a:gd name="connsiteX12" fmla="*/ 1926880 w 6632576"/>
              <a:gd name="connsiteY12" fmla="*/ 307961 h 6632575"/>
              <a:gd name="connsiteX13" fmla="*/ 2081491 w 6632576"/>
              <a:gd name="connsiteY13" fmla="*/ 237506 h 6632575"/>
              <a:gd name="connsiteX14" fmla="*/ 2977217 w 6632576"/>
              <a:gd name="connsiteY14" fmla="*/ 17120 h 663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32576" h="6632575">
                <a:moveTo>
                  <a:pt x="3316261" y="0"/>
                </a:moveTo>
                <a:lnTo>
                  <a:pt x="3316315" y="0"/>
                </a:lnTo>
                <a:lnTo>
                  <a:pt x="3655359" y="17120"/>
                </a:lnTo>
                <a:cubicBezTo>
                  <a:pt x="5327618" y="186947"/>
                  <a:pt x="6632576" y="1599223"/>
                  <a:pt x="6632576" y="3316287"/>
                </a:cubicBezTo>
                <a:cubicBezTo>
                  <a:pt x="6632576" y="5147823"/>
                  <a:pt x="5147824" y="6632575"/>
                  <a:pt x="3316288" y="6632575"/>
                </a:cubicBezTo>
                <a:cubicBezTo>
                  <a:pt x="1484752" y="6632575"/>
                  <a:pt x="0" y="5147823"/>
                  <a:pt x="0" y="3316287"/>
                </a:cubicBezTo>
                <a:cubicBezTo>
                  <a:pt x="0" y="2779705"/>
                  <a:pt x="127438" y="2272887"/>
                  <a:pt x="353697" y="1824448"/>
                </a:cubicBezTo>
                <a:lnTo>
                  <a:pt x="435840" y="1678522"/>
                </a:lnTo>
                <a:lnTo>
                  <a:pt x="512824" y="1698317"/>
                </a:lnTo>
                <a:cubicBezTo>
                  <a:pt x="590580" y="1714228"/>
                  <a:pt x="671089" y="1722584"/>
                  <a:pt x="753549" y="1722584"/>
                </a:cubicBezTo>
                <a:cubicBezTo>
                  <a:pt x="1413231" y="1722584"/>
                  <a:pt x="1948009" y="1187806"/>
                  <a:pt x="1948009" y="528124"/>
                </a:cubicBezTo>
                <a:cubicBezTo>
                  <a:pt x="1948009" y="486894"/>
                  <a:pt x="1945920" y="446152"/>
                  <a:pt x="1941842" y="405997"/>
                </a:cubicBezTo>
                <a:lnTo>
                  <a:pt x="1926880" y="307961"/>
                </a:lnTo>
                <a:lnTo>
                  <a:pt x="2081491" y="237506"/>
                </a:lnTo>
                <a:cubicBezTo>
                  <a:pt x="2363033" y="124485"/>
                  <a:pt x="2663668" y="48963"/>
                  <a:pt x="2977217" y="17120"/>
                </a:cubicBezTo>
                <a:close/>
              </a:path>
            </a:pathLst>
          </a:custGeom>
          <a:solidFill>
            <a:schemeClr val="accent2"/>
          </a:solidFill>
        </p:spPr>
        <p:txBody>
          <a:bodyPr wrap="square">
            <a:noAutofit/>
          </a:bodyPr>
          <a:lstStyle/>
          <a:p>
            <a:r>
              <a:rPr lang="en-GB" dirty="0"/>
              <a:t>  </a:t>
            </a:r>
          </a:p>
        </p:txBody>
      </p:sp>
    </p:spTree>
    <p:extLst>
      <p:ext uri="{BB962C8B-B14F-4D97-AF65-F5344CB8AC3E}">
        <p14:creationId xmlns:p14="http://schemas.microsoft.com/office/powerpoint/2010/main" val="12302072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image II">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90A078-BF6D-4A4E-910E-3EDE376B3074}"/>
              </a:ext>
            </a:extLst>
          </p:cNvPr>
          <p:cNvSpPr>
            <a:spLocks noGrp="1"/>
          </p:cNvSpPr>
          <p:nvPr>
            <p:ph type="title" hasCustomPrompt="1"/>
          </p:nvPr>
        </p:nvSpPr>
        <p:spPr>
          <a:xfrm>
            <a:off x="839788" y="1216024"/>
            <a:ext cx="4539036" cy="1600200"/>
          </a:xfrm>
        </p:spPr>
        <p:txBody>
          <a:bodyPr anchor="b">
            <a:normAutofit/>
          </a:bodyPr>
          <a:lstStyle>
            <a:lvl1pPr>
              <a:defRPr sz="4400"/>
            </a:lvl1pPr>
          </a:lstStyle>
          <a:p>
            <a:r>
              <a:rPr lang="en-GB" noProof="0" dirty="0"/>
              <a:t>Click to edit style</a:t>
            </a:r>
            <a:endParaRPr lang="en-GB" dirty="0"/>
          </a:p>
        </p:txBody>
      </p:sp>
      <p:sp>
        <p:nvSpPr>
          <p:cNvPr id="4" name="Tijdelijke aanduiding voor tekst 3">
            <a:extLst>
              <a:ext uri="{FF2B5EF4-FFF2-40B4-BE49-F238E27FC236}">
                <a16:creationId xmlns:a16="http://schemas.microsoft.com/office/drawing/2014/main" id="{B6171C6E-7BDB-F58A-5B36-0F71360B26B0}"/>
              </a:ext>
            </a:extLst>
          </p:cNvPr>
          <p:cNvSpPr>
            <a:spLocks noGrp="1"/>
          </p:cNvSpPr>
          <p:nvPr>
            <p:ph type="body" sz="half" idx="2" hasCustomPrompt="1"/>
          </p:nvPr>
        </p:nvSpPr>
        <p:spPr>
          <a:xfrm>
            <a:off x="839788" y="3103418"/>
            <a:ext cx="4539036" cy="30064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style</a:t>
            </a:r>
          </a:p>
        </p:txBody>
      </p:sp>
      <p:sp>
        <p:nvSpPr>
          <p:cNvPr id="7" name="Tijdelijke aanduiding voor dianummer 6">
            <a:extLst>
              <a:ext uri="{FF2B5EF4-FFF2-40B4-BE49-F238E27FC236}">
                <a16:creationId xmlns:a16="http://schemas.microsoft.com/office/drawing/2014/main" id="{E08C3B74-86DE-BD50-5EF4-055007A9C2C6}"/>
              </a:ext>
            </a:extLst>
          </p:cNvPr>
          <p:cNvSpPr>
            <a:spLocks noGrp="1"/>
          </p:cNvSpPr>
          <p:nvPr>
            <p:ph type="sldNum" sz="quarter" idx="12"/>
          </p:nvPr>
        </p:nvSpPr>
        <p:spPr/>
        <p:txBody>
          <a:bodyPr/>
          <a:lstStyle/>
          <a:p>
            <a:fld id="{8A7F47EF-1D76-2548-8966-1F83D50CC4EB}" type="slidenum">
              <a:rPr lang="en-GB" smtClean="0"/>
              <a:t>‹#›</a:t>
            </a:fld>
            <a:endParaRPr lang="en-GB" dirty="0"/>
          </a:p>
        </p:txBody>
      </p:sp>
      <p:pic>
        <p:nvPicPr>
          <p:cNvPr id="6" name="Graphic 5">
            <a:extLst>
              <a:ext uri="{FF2B5EF4-FFF2-40B4-BE49-F238E27FC236}">
                <a16:creationId xmlns:a16="http://schemas.microsoft.com/office/drawing/2014/main" id="{608CF7B5-62F2-2DFA-F442-F33762B276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477" y="230188"/>
            <a:ext cx="2156828" cy="418489"/>
          </a:xfrm>
          <a:prstGeom prst="rect">
            <a:avLst/>
          </a:prstGeom>
        </p:spPr>
      </p:pic>
      <p:sp>
        <p:nvSpPr>
          <p:cNvPr id="22" name="Tijdelijke aanduiding voor afbeelding 21">
            <a:extLst>
              <a:ext uri="{FF2B5EF4-FFF2-40B4-BE49-F238E27FC236}">
                <a16:creationId xmlns:a16="http://schemas.microsoft.com/office/drawing/2014/main" id="{1F98663D-5F70-A624-95B0-46CDBB1AD4C8}"/>
              </a:ext>
            </a:extLst>
          </p:cNvPr>
          <p:cNvSpPr>
            <a:spLocks noGrp="1"/>
          </p:cNvSpPr>
          <p:nvPr>
            <p:ph type="pic" sz="quarter" idx="13"/>
          </p:nvPr>
        </p:nvSpPr>
        <p:spPr>
          <a:xfrm>
            <a:off x="6096000" y="991286"/>
            <a:ext cx="6522071" cy="6522933"/>
          </a:xfrm>
          <a:custGeom>
            <a:avLst/>
            <a:gdLst>
              <a:gd name="connsiteX0" fmla="*/ 4383330 w 4958626"/>
              <a:gd name="connsiteY0" fmla="*/ 3807092 h 4959282"/>
              <a:gd name="connsiteX1" fmla="*/ 4943386 w 4958626"/>
              <a:gd name="connsiteY1" fmla="*/ 4367150 h 4959282"/>
              <a:gd name="connsiteX2" fmla="*/ 4383330 w 4958626"/>
              <a:gd name="connsiteY2" fmla="*/ 4927206 h 4959282"/>
              <a:gd name="connsiteX3" fmla="*/ 3823272 w 4958626"/>
              <a:gd name="connsiteY3" fmla="*/ 4367150 h 4959282"/>
              <a:gd name="connsiteX4" fmla="*/ 4383330 w 4958626"/>
              <a:gd name="connsiteY4" fmla="*/ 3807092 h 4959282"/>
              <a:gd name="connsiteX5" fmla="*/ 4417577 w 4958626"/>
              <a:gd name="connsiteY5" fmla="*/ 1906498 h 4959282"/>
              <a:gd name="connsiteX6" fmla="*/ 4822484 w 4958626"/>
              <a:gd name="connsiteY6" fmla="*/ 2099362 h 4959282"/>
              <a:gd name="connsiteX7" fmla="*/ 4816974 w 4958626"/>
              <a:gd name="connsiteY7" fmla="*/ 2839349 h 4959282"/>
              <a:gd name="connsiteX8" fmla="*/ 4328568 w 4958626"/>
              <a:gd name="connsiteY8" fmla="*/ 3021766 h 4959282"/>
              <a:gd name="connsiteX9" fmla="*/ 3740952 w 4958626"/>
              <a:gd name="connsiteY9" fmla="*/ 3229432 h 4959282"/>
              <a:gd name="connsiteX10" fmla="*/ 3235657 w 4958626"/>
              <a:gd name="connsiteY10" fmla="*/ 3734729 h 4959282"/>
              <a:gd name="connsiteX11" fmla="*/ 3038659 w 4958626"/>
              <a:gd name="connsiteY11" fmla="*/ 4319676 h 4959282"/>
              <a:gd name="connsiteX12" fmla="*/ 2878288 w 4958626"/>
              <a:gd name="connsiteY12" fmla="*/ 4779278 h 4959282"/>
              <a:gd name="connsiteX13" fmla="*/ 2059003 w 4958626"/>
              <a:gd name="connsiteY13" fmla="*/ 4750121 h 4959282"/>
              <a:gd name="connsiteX14" fmla="*/ 2064515 w 4958626"/>
              <a:gd name="connsiteY14" fmla="*/ 4010134 h 4959282"/>
              <a:gd name="connsiteX15" fmla="*/ 2552921 w 4958626"/>
              <a:gd name="connsiteY15" fmla="*/ 3827716 h 4959282"/>
              <a:gd name="connsiteX16" fmla="*/ 3140536 w 4958626"/>
              <a:gd name="connsiteY16" fmla="*/ 3620051 h 4959282"/>
              <a:gd name="connsiteX17" fmla="*/ 3645832 w 4958626"/>
              <a:gd name="connsiteY17" fmla="*/ 3114754 h 4959282"/>
              <a:gd name="connsiteX18" fmla="*/ 3842830 w 4958626"/>
              <a:gd name="connsiteY18" fmla="*/ 2529805 h 4959282"/>
              <a:gd name="connsiteX19" fmla="*/ 4003201 w 4958626"/>
              <a:gd name="connsiteY19" fmla="*/ 2070203 h 4959282"/>
              <a:gd name="connsiteX20" fmla="*/ 4417577 w 4958626"/>
              <a:gd name="connsiteY20" fmla="*/ 1906498 h 4959282"/>
              <a:gd name="connsiteX21" fmla="*/ 591477 w 4958626"/>
              <a:gd name="connsiteY21" fmla="*/ 15239 h 4959282"/>
              <a:gd name="connsiteX22" fmla="*/ 1151535 w 4958626"/>
              <a:gd name="connsiteY22" fmla="*/ 575295 h 4959282"/>
              <a:gd name="connsiteX23" fmla="*/ 591477 w 4958626"/>
              <a:gd name="connsiteY23" fmla="*/ 1135353 h 4959282"/>
              <a:gd name="connsiteX24" fmla="*/ 31421 w 4958626"/>
              <a:gd name="connsiteY24" fmla="*/ 575295 h 4959282"/>
              <a:gd name="connsiteX25" fmla="*/ 591477 w 4958626"/>
              <a:gd name="connsiteY25" fmla="*/ 15239 h 4959282"/>
              <a:gd name="connsiteX26" fmla="*/ 4411710 w 4958626"/>
              <a:gd name="connsiteY26" fmla="*/ 5505 h 4959282"/>
              <a:gd name="connsiteX27" fmla="*/ 4816618 w 4958626"/>
              <a:gd name="connsiteY27" fmla="*/ 198368 h 4959282"/>
              <a:gd name="connsiteX28" fmla="*/ 4811106 w 4958626"/>
              <a:gd name="connsiteY28" fmla="*/ 938355 h 4959282"/>
              <a:gd name="connsiteX29" fmla="*/ 4322700 w 4958626"/>
              <a:gd name="connsiteY29" fmla="*/ 1120773 h 4959282"/>
              <a:gd name="connsiteX30" fmla="*/ 3735085 w 4958626"/>
              <a:gd name="connsiteY30" fmla="*/ 1328439 h 4959282"/>
              <a:gd name="connsiteX31" fmla="*/ 3229788 w 4958626"/>
              <a:gd name="connsiteY31" fmla="*/ 1833735 h 4959282"/>
              <a:gd name="connsiteX32" fmla="*/ 3032792 w 4958626"/>
              <a:gd name="connsiteY32" fmla="*/ 2418683 h 4959282"/>
              <a:gd name="connsiteX33" fmla="*/ 2872420 w 4958626"/>
              <a:gd name="connsiteY33" fmla="*/ 2878286 h 4959282"/>
              <a:gd name="connsiteX34" fmla="*/ 2412818 w 4958626"/>
              <a:gd name="connsiteY34" fmla="*/ 3038657 h 4959282"/>
              <a:gd name="connsiteX35" fmla="*/ 1827869 w 4958626"/>
              <a:gd name="connsiteY35" fmla="*/ 3235655 h 4959282"/>
              <a:gd name="connsiteX36" fmla="*/ 1312794 w 4958626"/>
              <a:gd name="connsiteY36" fmla="*/ 3750729 h 4959282"/>
              <a:gd name="connsiteX37" fmla="*/ 1115797 w 4958626"/>
              <a:gd name="connsiteY37" fmla="*/ 4335679 h 4959282"/>
              <a:gd name="connsiteX38" fmla="*/ 955424 w 4958626"/>
              <a:gd name="connsiteY38" fmla="*/ 4795281 h 4959282"/>
              <a:gd name="connsiteX39" fmla="*/ 136141 w 4958626"/>
              <a:gd name="connsiteY39" fmla="*/ 4766122 h 4959282"/>
              <a:gd name="connsiteX40" fmla="*/ 141653 w 4958626"/>
              <a:gd name="connsiteY40" fmla="*/ 4026137 h 4959282"/>
              <a:gd name="connsiteX41" fmla="*/ 630058 w 4958626"/>
              <a:gd name="connsiteY41" fmla="*/ 3843717 h 4959282"/>
              <a:gd name="connsiteX42" fmla="*/ 1217673 w 4958626"/>
              <a:gd name="connsiteY42" fmla="*/ 3636052 h 4959282"/>
              <a:gd name="connsiteX43" fmla="*/ 1722970 w 4958626"/>
              <a:gd name="connsiteY43" fmla="*/ 3130755 h 4959282"/>
              <a:gd name="connsiteX44" fmla="*/ 1919968 w 4958626"/>
              <a:gd name="connsiteY44" fmla="*/ 2545807 h 4959282"/>
              <a:gd name="connsiteX45" fmla="*/ 2080339 w 4958626"/>
              <a:gd name="connsiteY45" fmla="*/ 2086206 h 4959282"/>
              <a:gd name="connsiteX46" fmla="*/ 2539942 w 4958626"/>
              <a:gd name="connsiteY46" fmla="*/ 1925833 h 4959282"/>
              <a:gd name="connsiteX47" fmla="*/ 3124890 w 4958626"/>
              <a:gd name="connsiteY47" fmla="*/ 1728835 h 4959282"/>
              <a:gd name="connsiteX48" fmla="*/ 3639964 w 4958626"/>
              <a:gd name="connsiteY48" fmla="*/ 1213761 h 4959282"/>
              <a:gd name="connsiteX49" fmla="*/ 3836962 w 4958626"/>
              <a:gd name="connsiteY49" fmla="*/ 628811 h 4959282"/>
              <a:gd name="connsiteX50" fmla="*/ 3997334 w 4958626"/>
              <a:gd name="connsiteY50" fmla="*/ 169210 h 4959282"/>
              <a:gd name="connsiteX51" fmla="*/ 4411710 w 4958626"/>
              <a:gd name="connsiteY51" fmla="*/ 5505 h 4959282"/>
              <a:gd name="connsiteX52" fmla="*/ 2488270 w 4958626"/>
              <a:gd name="connsiteY52" fmla="*/ 17 h 4959282"/>
              <a:gd name="connsiteX53" fmla="*/ 2859262 w 4958626"/>
              <a:gd name="connsiteY53" fmla="*/ 136141 h 4959282"/>
              <a:gd name="connsiteX54" fmla="*/ 2888422 w 4958626"/>
              <a:gd name="connsiteY54" fmla="*/ 955426 h 4959282"/>
              <a:gd name="connsiteX55" fmla="*/ 2428818 w 4958626"/>
              <a:gd name="connsiteY55" fmla="*/ 1115797 h 4959282"/>
              <a:gd name="connsiteX56" fmla="*/ 1843871 w 4958626"/>
              <a:gd name="connsiteY56" fmla="*/ 1312795 h 4959282"/>
              <a:gd name="connsiteX57" fmla="*/ 1338574 w 4958626"/>
              <a:gd name="connsiteY57" fmla="*/ 1818091 h 4959282"/>
              <a:gd name="connsiteX58" fmla="*/ 1130909 w 4958626"/>
              <a:gd name="connsiteY58" fmla="*/ 2405706 h 4959282"/>
              <a:gd name="connsiteX59" fmla="*/ 948491 w 4958626"/>
              <a:gd name="connsiteY59" fmla="*/ 2894110 h 4959282"/>
              <a:gd name="connsiteX60" fmla="*/ 208504 w 4958626"/>
              <a:gd name="connsiteY60" fmla="*/ 2899622 h 4959282"/>
              <a:gd name="connsiteX61" fmla="*/ 179345 w 4958626"/>
              <a:gd name="connsiteY61" fmla="*/ 2080339 h 4959282"/>
              <a:gd name="connsiteX62" fmla="*/ 638947 w 4958626"/>
              <a:gd name="connsiteY62" fmla="*/ 1919968 h 4959282"/>
              <a:gd name="connsiteX63" fmla="*/ 1223897 w 4958626"/>
              <a:gd name="connsiteY63" fmla="*/ 1722970 h 4959282"/>
              <a:gd name="connsiteX64" fmla="*/ 1729191 w 4958626"/>
              <a:gd name="connsiteY64" fmla="*/ 1217673 h 4959282"/>
              <a:gd name="connsiteX65" fmla="*/ 1936857 w 4958626"/>
              <a:gd name="connsiteY65" fmla="*/ 630058 h 4959282"/>
              <a:gd name="connsiteX66" fmla="*/ 2119276 w 4958626"/>
              <a:gd name="connsiteY66" fmla="*/ 141653 h 4959282"/>
              <a:gd name="connsiteX67" fmla="*/ 2488270 w 4958626"/>
              <a:gd name="connsiteY67" fmla="*/ 17 h 495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4958626" h="4959282">
                <a:moveTo>
                  <a:pt x="4383330" y="3807092"/>
                </a:moveTo>
                <a:cubicBezTo>
                  <a:pt x="4692640" y="3807092"/>
                  <a:pt x="4943386" y="4057837"/>
                  <a:pt x="4943386" y="4367150"/>
                </a:cubicBezTo>
                <a:cubicBezTo>
                  <a:pt x="4943386" y="4676461"/>
                  <a:pt x="4692640" y="4927206"/>
                  <a:pt x="4383330" y="4927206"/>
                </a:cubicBezTo>
                <a:cubicBezTo>
                  <a:pt x="4074017" y="4927206"/>
                  <a:pt x="3823272" y="4676461"/>
                  <a:pt x="3823272" y="4367150"/>
                </a:cubicBezTo>
                <a:cubicBezTo>
                  <a:pt x="3823272" y="4057837"/>
                  <a:pt x="4074017" y="3807092"/>
                  <a:pt x="4383330" y="3807092"/>
                </a:cubicBezTo>
                <a:close/>
                <a:moveTo>
                  <a:pt x="4417577" y="1906498"/>
                </a:moveTo>
                <a:cubicBezTo>
                  <a:pt x="4566948" y="1911342"/>
                  <a:pt x="4714742" y="1975616"/>
                  <a:pt x="4822484" y="2099362"/>
                </a:cubicBezTo>
                <a:cubicBezTo>
                  <a:pt x="5006148" y="2310406"/>
                  <a:pt x="5003659" y="2630972"/>
                  <a:pt x="4816974" y="2839349"/>
                </a:cubicBezTo>
                <a:cubicBezTo>
                  <a:pt x="4688071" y="2983185"/>
                  <a:pt x="4504054" y="3043990"/>
                  <a:pt x="4328568" y="3021766"/>
                </a:cubicBezTo>
                <a:cubicBezTo>
                  <a:pt x="4111835" y="2994208"/>
                  <a:pt x="3895458" y="3074928"/>
                  <a:pt x="3740952" y="3229432"/>
                </a:cubicBezTo>
                <a:lnTo>
                  <a:pt x="3235657" y="3734729"/>
                </a:lnTo>
                <a:cubicBezTo>
                  <a:pt x="3082219" y="3888344"/>
                  <a:pt x="3014122" y="4104010"/>
                  <a:pt x="3038659" y="4319676"/>
                </a:cubicBezTo>
                <a:cubicBezTo>
                  <a:pt x="3057327" y="4483428"/>
                  <a:pt x="3003811" y="4653755"/>
                  <a:pt x="2878288" y="4779278"/>
                </a:cubicBezTo>
                <a:cubicBezTo>
                  <a:pt x="2650176" y="5007213"/>
                  <a:pt x="2274492" y="4997611"/>
                  <a:pt x="2059003" y="4750121"/>
                </a:cubicBezTo>
                <a:cubicBezTo>
                  <a:pt x="1875341" y="4539077"/>
                  <a:pt x="1877831" y="4218511"/>
                  <a:pt x="2064515" y="4010134"/>
                </a:cubicBezTo>
                <a:cubicBezTo>
                  <a:pt x="2193417" y="3866298"/>
                  <a:pt x="2377436" y="3805490"/>
                  <a:pt x="2552921" y="3827716"/>
                </a:cubicBezTo>
                <a:cubicBezTo>
                  <a:pt x="2769654" y="3855273"/>
                  <a:pt x="2986032" y="3774555"/>
                  <a:pt x="3140536" y="3620051"/>
                </a:cubicBezTo>
                <a:lnTo>
                  <a:pt x="3645832" y="3114754"/>
                </a:lnTo>
                <a:cubicBezTo>
                  <a:pt x="3799269" y="2961138"/>
                  <a:pt x="3867365" y="2745473"/>
                  <a:pt x="3842830" y="2529805"/>
                </a:cubicBezTo>
                <a:cubicBezTo>
                  <a:pt x="3824160" y="2366055"/>
                  <a:pt x="3877678" y="2195728"/>
                  <a:pt x="4003201" y="2070203"/>
                </a:cubicBezTo>
                <a:cubicBezTo>
                  <a:pt x="4117258" y="1956236"/>
                  <a:pt x="4268208" y="1901653"/>
                  <a:pt x="4417577" y="1906498"/>
                </a:cubicBezTo>
                <a:close/>
                <a:moveTo>
                  <a:pt x="591477" y="15239"/>
                </a:moveTo>
                <a:cubicBezTo>
                  <a:pt x="900790" y="15239"/>
                  <a:pt x="1151535" y="265985"/>
                  <a:pt x="1151535" y="575295"/>
                </a:cubicBezTo>
                <a:cubicBezTo>
                  <a:pt x="1151535" y="884608"/>
                  <a:pt x="900790" y="1135353"/>
                  <a:pt x="591477" y="1135353"/>
                </a:cubicBezTo>
                <a:cubicBezTo>
                  <a:pt x="282166" y="1135353"/>
                  <a:pt x="31421" y="884608"/>
                  <a:pt x="31421" y="575295"/>
                </a:cubicBezTo>
                <a:cubicBezTo>
                  <a:pt x="31421" y="265985"/>
                  <a:pt x="282166" y="15239"/>
                  <a:pt x="591477" y="15239"/>
                </a:cubicBezTo>
                <a:close/>
                <a:moveTo>
                  <a:pt x="4411710" y="5505"/>
                </a:moveTo>
                <a:cubicBezTo>
                  <a:pt x="4561081" y="10349"/>
                  <a:pt x="4708874" y="74622"/>
                  <a:pt x="4816618" y="198368"/>
                </a:cubicBezTo>
                <a:cubicBezTo>
                  <a:pt x="5000280" y="409412"/>
                  <a:pt x="4997792" y="729979"/>
                  <a:pt x="4811106" y="938355"/>
                </a:cubicBezTo>
                <a:cubicBezTo>
                  <a:pt x="4682204" y="1082192"/>
                  <a:pt x="4498185" y="1142997"/>
                  <a:pt x="4322700" y="1120773"/>
                </a:cubicBezTo>
                <a:cubicBezTo>
                  <a:pt x="4105968" y="1093214"/>
                  <a:pt x="3889589" y="1173935"/>
                  <a:pt x="3735085" y="1328439"/>
                </a:cubicBezTo>
                <a:lnTo>
                  <a:pt x="3229788" y="1833735"/>
                </a:lnTo>
                <a:cubicBezTo>
                  <a:pt x="3076352" y="1987351"/>
                  <a:pt x="3008256" y="2203017"/>
                  <a:pt x="3032792" y="2418683"/>
                </a:cubicBezTo>
                <a:cubicBezTo>
                  <a:pt x="3051460" y="2582432"/>
                  <a:pt x="2997942" y="2752762"/>
                  <a:pt x="2872420" y="2878286"/>
                </a:cubicBezTo>
                <a:cubicBezTo>
                  <a:pt x="2746895" y="3003987"/>
                  <a:pt x="2576567" y="3057326"/>
                  <a:pt x="2412818" y="3038657"/>
                </a:cubicBezTo>
                <a:cubicBezTo>
                  <a:pt x="2197150" y="3014121"/>
                  <a:pt x="1981307" y="3082217"/>
                  <a:pt x="1827869" y="3235655"/>
                </a:cubicBezTo>
                <a:lnTo>
                  <a:pt x="1312794" y="3750729"/>
                </a:lnTo>
                <a:cubicBezTo>
                  <a:pt x="1159356" y="3904345"/>
                  <a:pt x="1091260" y="4120013"/>
                  <a:pt x="1115797" y="4335679"/>
                </a:cubicBezTo>
                <a:cubicBezTo>
                  <a:pt x="1134465" y="4499428"/>
                  <a:pt x="1080949" y="4669756"/>
                  <a:pt x="955424" y="4795281"/>
                </a:cubicBezTo>
                <a:cubicBezTo>
                  <a:pt x="727313" y="5023214"/>
                  <a:pt x="351631" y="5013614"/>
                  <a:pt x="136141" y="4766122"/>
                </a:cubicBezTo>
                <a:cubicBezTo>
                  <a:pt x="-47522" y="4555078"/>
                  <a:pt x="-45032" y="4234513"/>
                  <a:pt x="141653" y="4026137"/>
                </a:cubicBezTo>
                <a:cubicBezTo>
                  <a:pt x="270554" y="3882298"/>
                  <a:pt x="454573" y="3821493"/>
                  <a:pt x="630058" y="3843717"/>
                </a:cubicBezTo>
                <a:cubicBezTo>
                  <a:pt x="846792" y="3871276"/>
                  <a:pt x="1063169" y="3790556"/>
                  <a:pt x="1217673" y="3636052"/>
                </a:cubicBezTo>
                <a:lnTo>
                  <a:pt x="1722970" y="3130755"/>
                </a:lnTo>
                <a:cubicBezTo>
                  <a:pt x="1876406" y="2977141"/>
                  <a:pt x="1944503" y="2761473"/>
                  <a:pt x="1919968" y="2545807"/>
                </a:cubicBezTo>
                <a:cubicBezTo>
                  <a:pt x="1901298" y="2382058"/>
                  <a:pt x="1954816" y="2211906"/>
                  <a:pt x="2080339" y="2086206"/>
                </a:cubicBezTo>
                <a:cubicBezTo>
                  <a:pt x="2205864" y="1960504"/>
                  <a:pt x="2376191" y="1907165"/>
                  <a:pt x="2539942" y="1925833"/>
                </a:cubicBezTo>
                <a:cubicBezTo>
                  <a:pt x="2755608" y="1950370"/>
                  <a:pt x="2971452" y="1882273"/>
                  <a:pt x="3124890" y="1728835"/>
                </a:cubicBezTo>
                <a:lnTo>
                  <a:pt x="3639964" y="1213761"/>
                </a:lnTo>
                <a:cubicBezTo>
                  <a:pt x="3793402" y="1060145"/>
                  <a:pt x="3861498" y="844479"/>
                  <a:pt x="3836962" y="628811"/>
                </a:cubicBezTo>
                <a:cubicBezTo>
                  <a:pt x="3818294" y="465062"/>
                  <a:pt x="3871810" y="294734"/>
                  <a:pt x="3997334" y="169210"/>
                </a:cubicBezTo>
                <a:cubicBezTo>
                  <a:pt x="4111391" y="55243"/>
                  <a:pt x="4262341" y="659"/>
                  <a:pt x="4411710" y="5505"/>
                </a:cubicBezTo>
                <a:close/>
                <a:moveTo>
                  <a:pt x="2488270" y="17"/>
                </a:moveTo>
                <a:cubicBezTo>
                  <a:pt x="2620840" y="-983"/>
                  <a:pt x="2753742" y="44310"/>
                  <a:pt x="2859262" y="136141"/>
                </a:cubicBezTo>
                <a:cubicBezTo>
                  <a:pt x="3106756" y="351629"/>
                  <a:pt x="3116356" y="727313"/>
                  <a:pt x="2888422" y="955426"/>
                </a:cubicBezTo>
                <a:cubicBezTo>
                  <a:pt x="2762897" y="1080949"/>
                  <a:pt x="2592568" y="1134465"/>
                  <a:pt x="2428818" y="1115797"/>
                </a:cubicBezTo>
                <a:cubicBezTo>
                  <a:pt x="2213153" y="1091262"/>
                  <a:pt x="1997487" y="1159356"/>
                  <a:pt x="1843871" y="1312795"/>
                </a:cubicBezTo>
                <a:lnTo>
                  <a:pt x="1338574" y="1818091"/>
                </a:lnTo>
                <a:cubicBezTo>
                  <a:pt x="1184070" y="1972596"/>
                  <a:pt x="1103350" y="2188972"/>
                  <a:pt x="1130909" y="2405706"/>
                </a:cubicBezTo>
                <a:cubicBezTo>
                  <a:pt x="1153133" y="2581191"/>
                  <a:pt x="1092328" y="2765208"/>
                  <a:pt x="948491" y="2894110"/>
                </a:cubicBezTo>
                <a:cubicBezTo>
                  <a:pt x="740114" y="3080796"/>
                  <a:pt x="419548" y="3083287"/>
                  <a:pt x="208504" y="2899622"/>
                </a:cubicBezTo>
                <a:cubicBezTo>
                  <a:pt x="-38988" y="2684133"/>
                  <a:pt x="-48588" y="2308451"/>
                  <a:pt x="179345" y="2080339"/>
                </a:cubicBezTo>
                <a:cubicBezTo>
                  <a:pt x="304870" y="1954816"/>
                  <a:pt x="475198" y="1901298"/>
                  <a:pt x="638947" y="1919968"/>
                </a:cubicBezTo>
                <a:cubicBezTo>
                  <a:pt x="854615" y="1944503"/>
                  <a:pt x="1070281" y="1876408"/>
                  <a:pt x="1223897" y="1722970"/>
                </a:cubicBezTo>
                <a:lnTo>
                  <a:pt x="1729191" y="1217673"/>
                </a:lnTo>
                <a:cubicBezTo>
                  <a:pt x="1883697" y="1063169"/>
                  <a:pt x="1964416" y="846792"/>
                  <a:pt x="1936857" y="630058"/>
                </a:cubicBezTo>
                <a:cubicBezTo>
                  <a:pt x="1914633" y="454573"/>
                  <a:pt x="1975440" y="270554"/>
                  <a:pt x="2119276" y="141653"/>
                </a:cubicBezTo>
                <a:cubicBezTo>
                  <a:pt x="2223466" y="48310"/>
                  <a:pt x="2355701" y="1016"/>
                  <a:pt x="2488270" y="17"/>
                </a:cubicBezTo>
                <a:close/>
              </a:path>
            </a:pathLst>
          </a:custGeom>
          <a:solidFill>
            <a:schemeClr val="accent2"/>
          </a:solidFill>
        </p:spPr>
        <p:txBody>
          <a:bodyPr wrap="square">
            <a:noAutofit/>
          </a:bodyPr>
          <a:lstStyle/>
          <a:p>
            <a:endParaRPr lang="en-GB"/>
          </a:p>
        </p:txBody>
      </p:sp>
    </p:spTree>
    <p:extLst>
      <p:ext uri="{BB962C8B-B14F-4D97-AF65-F5344CB8AC3E}">
        <p14:creationId xmlns:p14="http://schemas.microsoft.com/office/powerpoint/2010/main" val="3090065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us">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7" name="Titel 1">
            <a:extLst>
              <a:ext uri="{FF2B5EF4-FFF2-40B4-BE49-F238E27FC236}">
                <a16:creationId xmlns:a16="http://schemas.microsoft.com/office/drawing/2014/main" id="{ACCEAAD9-7B56-763D-304D-9732DD3F84D8}"/>
              </a:ext>
            </a:extLst>
          </p:cNvPr>
          <p:cNvSpPr txBox="1">
            <a:spLocks/>
          </p:cNvSpPr>
          <p:nvPr userDrawn="1"/>
        </p:nvSpPr>
        <p:spPr>
          <a:xfrm>
            <a:off x="6194563" y="2562696"/>
            <a:ext cx="5582478" cy="8458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noProof="0" dirty="0">
                <a:solidFill>
                  <a:schemeClr val="accent1"/>
                </a:solidFill>
              </a:rPr>
              <a:t>CONTACT US</a:t>
            </a:r>
          </a:p>
        </p:txBody>
      </p:sp>
      <p:sp>
        <p:nvSpPr>
          <p:cNvPr id="9" name="Tijdelijke aanduiding voor tekst 8">
            <a:extLst>
              <a:ext uri="{FF2B5EF4-FFF2-40B4-BE49-F238E27FC236}">
                <a16:creationId xmlns:a16="http://schemas.microsoft.com/office/drawing/2014/main" id="{FF0CA301-5400-8020-9CD3-E431D614A098}"/>
              </a:ext>
            </a:extLst>
          </p:cNvPr>
          <p:cNvSpPr>
            <a:spLocks noGrp="1"/>
          </p:cNvSpPr>
          <p:nvPr>
            <p:ph type="body" sz="quarter" idx="10" hasCustomPrompt="1"/>
          </p:nvPr>
        </p:nvSpPr>
        <p:spPr>
          <a:xfrm>
            <a:off x="6222274" y="3434716"/>
            <a:ext cx="5582478" cy="360431"/>
          </a:xfrm>
        </p:spPr>
        <p:txBody>
          <a:bodyPr>
            <a:noAutofit/>
          </a:bodyPr>
          <a:lstStyle>
            <a:lvl1pPr marL="0" indent="0">
              <a:buNone/>
              <a:defRPr sz="1800" b="1"/>
            </a:lvl1pPr>
          </a:lstStyle>
          <a:p>
            <a:pPr lvl="0"/>
            <a:r>
              <a:rPr lang="en-GB" noProof="0" dirty="0"/>
              <a:t>Project coordinator – NAME</a:t>
            </a:r>
          </a:p>
        </p:txBody>
      </p:sp>
      <p:sp>
        <p:nvSpPr>
          <p:cNvPr id="10" name="Tijdelijke aanduiding voor tekst 8">
            <a:extLst>
              <a:ext uri="{FF2B5EF4-FFF2-40B4-BE49-F238E27FC236}">
                <a16:creationId xmlns:a16="http://schemas.microsoft.com/office/drawing/2014/main" id="{EF8C4A21-EC08-59FE-53B9-6EDF6E7E5DD0}"/>
              </a:ext>
            </a:extLst>
          </p:cNvPr>
          <p:cNvSpPr>
            <a:spLocks noGrp="1"/>
          </p:cNvSpPr>
          <p:nvPr>
            <p:ph type="body" sz="quarter" idx="11" hasCustomPrompt="1"/>
          </p:nvPr>
        </p:nvSpPr>
        <p:spPr>
          <a:xfrm>
            <a:off x="6222274" y="4343618"/>
            <a:ext cx="5582478" cy="370901"/>
          </a:xfrm>
        </p:spPr>
        <p:txBody>
          <a:bodyPr/>
          <a:lstStyle>
            <a:lvl1pPr marL="0" indent="0">
              <a:buNone/>
              <a:defRPr sz="1800" b="1"/>
            </a:lvl1pPr>
          </a:lstStyle>
          <a:p>
            <a:pPr lvl="0"/>
            <a:r>
              <a:rPr lang="en-GB" noProof="0" dirty="0"/>
              <a:t>Communication manager - NAME</a:t>
            </a:r>
          </a:p>
        </p:txBody>
      </p:sp>
      <p:sp>
        <p:nvSpPr>
          <p:cNvPr id="11" name="Tijdelijke aanduiding voor tekst 8">
            <a:extLst>
              <a:ext uri="{FF2B5EF4-FFF2-40B4-BE49-F238E27FC236}">
                <a16:creationId xmlns:a16="http://schemas.microsoft.com/office/drawing/2014/main" id="{7D1E0C00-25BD-BA05-2FBC-2BDB1E668FB2}"/>
              </a:ext>
            </a:extLst>
          </p:cNvPr>
          <p:cNvSpPr>
            <a:spLocks noGrp="1"/>
          </p:cNvSpPr>
          <p:nvPr>
            <p:ph type="body" sz="quarter" idx="12" hasCustomPrompt="1"/>
          </p:nvPr>
        </p:nvSpPr>
        <p:spPr>
          <a:xfrm>
            <a:off x="6222274" y="3841320"/>
            <a:ext cx="5582478" cy="370901"/>
          </a:xfrm>
        </p:spPr>
        <p:txBody>
          <a:bodyPr/>
          <a:lstStyle>
            <a:lvl1pPr marL="0" indent="0">
              <a:buNone/>
              <a:defRPr sz="1800" b="0">
                <a:solidFill>
                  <a:schemeClr val="accent2"/>
                </a:solidFill>
              </a:defRPr>
            </a:lvl1pPr>
          </a:lstStyle>
          <a:p>
            <a:pPr lvl="0"/>
            <a:r>
              <a:rPr lang="en-GB" noProof="0" dirty="0" err="1"/>
              <a:t>name@email.eu</a:t>
            </a:r>
            <a:endParaRPr lang="en-GB" noProof="0" dirty="0"/>
          </a:p>
        </p:txBody>
      </p:sp>
      <p:sp>
        <p:nvSpPr>
          <p:cNvPr id="12" name="Tijdelijke aanduiding voor tekst 8">
            <a:extLst>
              <a:ext uri="{FF2B5EF4-FFF2-40B4-BE49-F238E27FC236}">
                <a16:creationId xmlns:a16="http://schemas.microsoft.com/office/drawing/2014/main" id="{08450A55-729F-5252-908B-02E70BA27EBF}"/>
              </a:ext>
            </a:extLst>
          </p:cNvPr>
          <p:cNvSpPr>
            <a:spLocks noGrp="1"/>
          </p:cNvSpPr>
          <p:nvPr>
            <p:ph type="body" sz="quarter" idx="13" hasCustomPrompt="1"/>
          </p:nvPr>
        </p:nvSpPr>
        <p:spPr>
          <a:xfrm>
            <a:off x="6222274" y="4769964"/>
            <a:ext cx="5582478" cy="370901"/>
          </a:xfrm>
        </p:spPr>
        <p:txBody>
          <a:bodyPr/>
          <a:lstStyle>
            <a:lvl1pPr marL="0" indent="0">
              <a:buNone/>
              <a:defRPr sz="1800" b="0">
                <a:solidFill>
                  <a:schemeClr val="accent2"/>
                </a:solidFill>
              </a:defRPr>
            </a:lvl1pPr>
          </a:lstStyle>
          <a:p>
            <a:pPr lvl="0"/>
            <a:r>
              <a:rPr lang="en-GB" noProof="0" dirty="0" err="1"/>
              <a:t>name@email.eu</a:t>
            </a:r>
            <a:endParaRPr lang="en-GB" noProof="0" dirty="0"/>
          </a:p>
        </p:txBody>
      </p:sp>
      <p:sp>
        <p:nvSpPr>
          <p:cNvPr id="13" name="Tekstvak 12">
            <a:extLst>
              <a:ext uri="{FF2B5EF4-FFF2-40B4-BE49-F238E27FC236}">
                <a16:creationId xmlns:a16="http://schemas.microsoft.com/office/drawing/2014/main" id="{A186C500-5B14-565A-44AF-7AAFA621AA24}"/>
              </a:ext>
            </a:extLst>
          </p:cNvPr>
          <p:cNvSpPr txBox="1"/>
          <p:nvPr userDrawn="1"/>
        </p:nvSpPr>
        <p:spPr>
          <a:xfrm>
            <a:off x="6739517" y="5351589"/>
            <a:ext cx="3280176"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kern="1200" noProof="0" dirty="0">
                <a:solidFill>
                  <a:schemeClr val="tx1"/>
                </a:solidFill>
                <a:effectLst/>
                <a:latin typeface="Montserrat" panose="02000505000000020004" pitchFamily="2" charset="77"/>
                <a:ea typeface="+mn-ea"/>
                <a:cs typeface="+mn-cs"/>
                <a:hlinkClick r:id="rId3"/>
              </a:rPr>
              <a:t>REALCHEM-project</a:t>
            </a:r>
            <a:endParaRPr lang="en-GB" sz="1200" u="none" kern="1200" noProof="0" dirty="0">
              <a:solidFill>
                <a:schemeClr val="tx1"/>
              </a:solidFill>
              <a:effectLst/>
              <a:latin typeface="Montserrat" panose="02000505000000020004"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kern="1200" noProof="0" dirty="0">
              <a:solidFill>
                <a:schemeClr val="tx1"/>
              </a:solidFill>
              <a:effectLst/>
              <a:latin typeface="Montserrat" panose="02000505000000020004"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kern="1200" noProof="0" dirty="0">
                <a:solidFill>
                  <a:schemeClr val="tx1"/>
                </a:solidFill>
                <a:effectLst/>
                <a:latin typeface="Montserrat" panose="02000505000000020004" pitchFamily="2" charset="77"/>
                <a:ea typeface="+mn-ea"/>
                <a:cs typeface="+mn-cs"/>
                <a:hlinkClick r:id="rId4"/>
              </a:rPr>
              <a:t>REALCHEM-project</a:t>
            </a:r>
            <a:endParaRPr lang="en-GB" sz="1200" u="none" kern="1200" noProof="0" dirty="0">
              <a:solidFill>
                <a:schemeClr val="tx1"/>
              </a:solidFill>
              <a:effectLst/>
              <a:latin typeface="Montserrat" panose="02000505000000020004"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u="none" kern="1200" noProof="0" dirty="0">
              <a:solidFill>
                <a:schemeClr val="tx1"/>
              </a:solidFill>
              <a:effectLst/>
              <a:latin typeface="Montserrat" panose="02000505000000020004"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none" kern="1200" noProof="0" dirty="0" err="1">
                <a:solidFill>
                  <a:schemeClr val="accent2"/>
                </a:solidFill>
                <a:effectLst/>
                <a:latin typeface="Montserrat" panose="02000505000000020004" pitchFamily="2" charset="77"/>
                <a:ea typeface="+mn-ea"/>
                <a:cs typeface="+mn-cs"/>
              </a:rPr>
              <a:t>www.realchemproject.eu</a:t>
            </a:r>
            <a:endParaRPr lang="en-GB" sz="1200" u="none" noProof="0" dirty="0">
              <a:solidFill>
                <a:schemeClr val="accent2"/>
              </a:solidFill>
              <a:effectLst/>
              <a:latin typeface="Montserrat" panose="02000505000000020004" pitchFamily="2" charset="77"/>
            </a:endParaRPr>
          </a:p>
        </p:txBody>
      </p:sp>
      <p:pic>
        <p:nvPicPr>
          <p:cNvPr id="14" name="Graphic 13">
            <a:hlinkClick r:id="rId5"/>
            <a:extLst>
              <a:ext uri="{FF2B5EF4-FFF2-40B4-BE49-F238E27FC236}">
                <a16:creationId xmlns:a16="http://schemas.microsoft.com/office/drawing/2014/main" id="{50B3C3B7-D5B3-D30F-BF38-BCC0AA46863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328865" y="5172457"/>
            <a:ext cx="414734" cy="586764"/>
          </a:xfrm>
          <a:prstGeom prst="rect">
            <a:avLst/>
          </a:prstGeom>
        </p:spPr>
      </p:pic>
      <p:pic>
        <p:nvPicPr>
          <p:cNvPr id="5" name="Afbeelding 4">
            <a:extLst>
              <a:ext uri="{FF2B5EF4-FFF2-40B4-BE49-F238E27FC236}">
                <a16:creationId xmlns:a16="http://schemas.microsoft.com/office/drawing/2014/main" id="{789024DB-0D45-8026-8A2F-D891A0D77454}"/>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6404546" y="5731511"/>
            <a:ext cx="263372" cy="233030"/>
          </a:xfrm>
          <a:prstGeom prst="rect">
            <a:avLst/>
          </a:prstGeom>
        </p:spPr>
      </p:pic>
      <p:sp>
        <p:nvSpPr>
          <p:cNvPr id="2" name="Tijdelijke aanduiding voor afbeelding 19">
            <a:extLst>
              <a:ext uri="{FF2B5EF4-FFF2-40B4-BE49-F238E27FC236}">
                <a16:creationId xmlns:a16="http://schemas.microsoft.com/office/drawing/2014/main" id="{9078395D-649B-AFA1-3057-BACFB0160510}"/>
              </a:ext>
            </a:extLst>
          </p:cNvPr>
          <p:cNvSpPr>
            <a:spLocks noGrp="1"/>
          </p:cNvSpPr>
          <p:nvPr>
            <p:ph type="pic" sz="quarter" idx="14" hasCustomPrompt="1"/>
          </p:nvPr>
        </p:nvSpPr>
        <p:spPr>
          <a:xfrm>
            <a:off x="-1933575" y="1091943"/>
            <a:ext cx="6679760" cy="6679760"/>
          </a:xfrm>
          <a:custGeom>
            <a:avLst/>
            <a:gdLst>
              <a:gd name="connsiteX0" fmla="*/ 3339880 w 6679760"/>
              <a:gd name="connsiteY0" fmla="*/ 0 h 6679760"/>
              <a:gd name="connsiteX1" fmla="*/ 4488243 w 6679760"/>
              <a:gd name="connsiteY1" fmla="*/ 202663 h 6679760"/>
              <a:gd name="connsiteX2" fmla="*/ 4637150 w 6679760"/>
              <a:gd name="connsiteY2" fmla="*/ 261375 h 6679760"/>
              <a:gd name="connsiteX3" fmla="*/ 4626985 w 6679760"/>
              <a:gd name="connsiteY3" fmla="*/ 278107 h 6679760"/>
              <a:gd name="connsiteX4" fmla="*/ 4510785 w 6679760"/>
              <a:gd name="connsiteY4" fmla="*/ 737015 h 6679760"/>
              <a:gd name="connsiteX5" fmla="*/ 5473544 w 6679760"/>
              <a:gd name="connsiteY5" fmla="*/ 1699774 h 6679760"/>
              <a:gd name="connsiteX6" fmla="*/ 6011832 w 6679760"/>
              <a:gd name="connsiteY6" fmla="*/ 1535350 h 6679760"/>
              <a:gd name="connsiteX7" fmla="*/ 6101203 w 6679760"/>
              <a:gd name="connsiteY7" fmla="*/ 1461612 h 6679760"/>
              <a:gd name="connsiteX8" fmla="*/ 6109361 w 6679760"/>
              <a:gd name="connsiteY8" fmla="*/ 1472521 h 6679760"/>
              <a:gd name="connsiteX9" fmla="*/ 6679760 w 6679760"/>
              <a:gd name="connsiteY9" fmla="*/ 3339880 h 6679760"/>
              <a:gd name="connsiteX10" fmla="*/ 3339880 w 6679760"/>
              <a:gd name="connsiteY10" fmla="*/ 6679760 h 6679760"/>
              <a:gd name="connsiteX11" fmla="*/ 0 w 6679760"/>
              <a:gd name="connsiteY11" fmla="*/ 3339880 h 6679760"/>
              <a:gd name="connsiteX12" fmla="*/ 3339880 w 6679760"/>
              <a:gd name="connsiteY12" fmla="*/ 0 h 667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79760" h="6679760">
                <a:moveTo>
                  <a:pt x="3339880" y="0"/>
                </a:moveTo>
                <a:cubicBezTo>
                  <a:pt x="3743379" y="0"/>
                  <a:pt x="4130165" y="71553"/>
                  <a:pt x="4488243" y="202663"/>
                </a:cubicBezTo>
                <a:lnTo>
                  <a:pt x="4637150" y="261375"/>
                </a:lnTo>
                <a:lnTo>
                  <a:pt x="4626985" y="278107"/>
                </a:lnTo>
                <a:cubicBezTo>
                  <a:pt x="4552879" y="414523"/>
                  <a:pt x="4510785" y="570854"/>
                  <a:pt x="4510785" y="737015"/>
                </a:cubicBezTo>
                <a:cubicBezTo>
                  <a:pt x="4510785" y="1268732"/>
                  <a:pt x="4941827" y="1699774"/>
                  <a:pt x="5473544" y="1699774"/>
                </a:cubicBezTo>
                <a:cubicBezTo>
                  <a:pt x="5672938" y="1699774"/>
                  <a:pt x="5858174" y="1639159"/>
                  <a:pt x="6011832" y="1535350"/>
                </a:cubicBezTo>
                <a:lnTo>
                  <a:pt x="6101203" y="1461612"/>
                </a:lnTo>
                <a:lnTo>
                  <a:pt x="6109361" y="1472521"/>
                </a:lnTo>
                <a:cubicBezTo>
                  <a:pt x="6469482" y="2005570"/>
                  <a:pt x="6679760" y="2648168"/>
                  <a:pt x="6679760" y="3339880"/>
                </a:cubicBezTo>
                <a:cubicBezTo>
                  <a:pt x="6679760" y="5184445"/>
                  <a:pt x="5184445" y="6679760"/>
                  <a:pt x="3339880" y="6679760"/>
                </a:cubicBezTo>
                <a:cubicBezTo>
                  <a:pt x="1495315" y="6679760"/>
                  <a:pt x="0" y="5184445"/>
                  <a:pt x="0" y="3339880"/>
                </a:cubicBezTo>
                <a:cubicBezTo>
                  <a:pt x="0" y="1495315"/>
                  <a:pt x="1495315" y="0"/>
                  <a:pt x="3339880" y="0"/>
                </a:cubicBezTo>
                <a:close/>
              </a:path>
            </a:pathLst>
          </a:custGeom>
          <a:solidFill>
            <a:schemeClr val="accent2"/>
          </a:solidFill>
        </p:spPr>
        <p:txBody>
          <a:bodyPr wrap="square">
            <a:noAutofit/>
          </a:bodyPr>
          <a:lstStyle/>
          <a:p>
            <a:r>
              <a:rPr lang="en-GB" dirty="0"/>
              <a:t> </a:t>
            </a:r>
          </a:p>
        </p:txBody>
      </p:sp>
      <p:sp>
        <p:nvSpPr>
          <p:cNvPr id="3" name="Ovaal 2">
            <a:extLst>
              <a:ext uri="{FF2B5EF4-FFF2-40B4-BE49-F238E27FC236}">
                <a16:creationId xmlns:a16="http://schemas.microsoft.com/office/drawing/2014/main" id="{B59028C3-F449-20F4-1BC5-275773C8EB50}"/>
              </a:ext>
            </a:extLst>
          </p:cNvPr>
          <p:cNvSpPr/>
          <p:nvPr userDrawn="1"/>
        </p:nvSpPr>
        <p:spPr>
          <a:xfrm>
            <a:off x="2577210" y="866199"/>
            <a:ext cx="1925518" cy="192551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ep 17">
            <a:extLst>
              <a:ext uri="{FF2B5EF4-FFF2-40B4-BE49-F238E27FC236}">
                <a16:creationId xmlns:a16="http://schemas.microsoft.com/office/drawing/2014/main" id="{FC13DA54-8B2E-A1C7-7C24-B9BDBD2E6C6B}"/>
              </a:ext>
            </a:extLst>
          </p:cNvPr>
          <p:cNvGrpSpPr/>
          <p:nvPr userDrawn="1"/>
        </p:nvGrpSpPr>
        <p:grpSpPr>
          <a:xfrm>
            <a:off x="6371241" y="6117417"/>
            <a:ext cx="329981" cy="200858"/>
            <a:chOff x="5498325" y="3348592"/>
            <a:chExt cx="876300" cy="533400"/>
          </a:xfrm>
          <a:solidFill>
            <a:schemeClr val="accent2"/>
          </a:solidFill>
        </p:grpSpPr>
        <p:sp>
          <p:nvSpPr>
            <p:cNvPr id="15" name="Vrije vorm 14">
              <a:extLst>
                <a:ext uri="{FF2B5EF4-FFF2-40B4-BE49-F238E27FC236}">
                  <a16:creationId xmlns:a16="http://schemas.microsoft.com/office/drawing/2014/main" id="{1BB36D08-2FB1-5435-84B4-9FEE97330EA7}"/>
                </a:ext>
              </a:extLst>
            </p:cNvPr>
            <p:cNvSpPr/>
            <p:nvPr/>
          </p:nvSpPr>
          <p:spPr>
            <a:xfrm>
              <a:off x="5612625" y="3348592"/>
              <a:ext cx="647700" cy="438150"/>
            </a:xfrm>
            <a:custGeom>
              <a:avLst/>
              <a:gdLst>
                <a:gd name="connsiteX0" fmla="*/ 590550 w 647700"/>
                <a:gd name="connsiteY0" fmla="*/ 381000 h 438150"/>
                <a:gd name="connsiteX1" fmla="*/ 57150 w 647700"/>
                <a:gd name="connsiteY1" fmla="*/ 381000 h 438150"/>
                <a:gd name="connsiteX2" fmla="*/ 57150 w 647700"/>
                <a:gd name="connsiteY2" fmla="*/ 57150 h 438150"/>
                <a:gd name="connsiteX3" fmla="*/ 590550 w 647700"/>
                <a:gd name="connsiteY3" fmla="*/ 57150 h 438150"/>
                <a:gd name="connsiteX4" fmla="*/ 647700 w 647700"/>
                <a:gd name="connsiteY4" fmla="*/ 38100 h 438150"/>
                <a:gd name="connsiteX5" fmla="*/ 609600 w 647700"/>
                <a:gd name="connsiteY5" fmla="*/ 0 h 438150"/>
                <a:gd name="connsiteX6" fmla="*/ 38100 w 647700"/>
                <a:gd name="connsiteY6" fmla="*/ 0 h 438150"/>
                <a:gd name="connsiteX7" fmla="*/ 0 w 647700"/>
                <a:gd name="connsiteY7" fmla="*/ 38100 h 438150"/>
                <a:gd name="connsiteX8" fmla="*/ 0 w 647700"/>
                <a:gd name="connsiteY8" fmla="*/ 438150 h 438150"/>
                <a:gd name="connsiteX9" fmla="*/ 647700 w 647700"/>
                <a:gd name="connsiteY9" fmla="*/ 43815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7700" h="438150">
                  <a:moveTo>
                    <a:pt x="590550" y="381000"/>
                  </a:moveTo>
                  <a:lnTo>
                    <a:pt x="57150" y="381000"/>
                  </a:lnTo>
                  <a:lnTo>
                    <a:pt x="57150" y="57150"/>
                  </a:lnTo>
                  <a:lnTo>
                    <a:pt x="590550" y="57150"/>
                  </a:lnTo>
                  <a:close/>
                  <a:moveTo>
                    <a:pt x="647700" y="38100"/>
                  </a:moveTo>
                  <a:cubicBezTo>
                    <a:pt x="647700" y="17058"/>
                    <a:pt x="630642" y="0"/>
                    <a:pt x="609600" y="0"/>
                  </a:cubicBezTo>
                  <a:lnTo>
                    <a:pt x="38100" y="0"/>
                  </a:lnTo>
                  <a:cubicBezTo>
                    <a:pt x="17058" y="0"/>
                    <a:pt x="0" y="17058"/>
                    <a:pt x="0" y="38100"/>
                  </a:cubicBezTo>
                  <a:lnTo>
                    <a:pt x="0" y="438150"/>
                  </a:lnTo>
                  <a:lnTo>
                    <a:pt x="647700" y="438150"/>
                  </a:lnTo>
                  <a:close/>
                </a:path>
              </a:pathLst>
            </a:custGeom>
            <a:grpFill/>
            <a:ln w="9525" cap="flat">
              <a:noFill/>
              <a:prstDash val="solid"/>
              <a:miter/>
            </a:ln>
          </p:spPr>
          <p:txBody>
            <a:bodyPr rtlCol="0" anchor="ctr"/>
            <a:lstStyle/>
            <a:p>
              <a:endParaRPr lang="en-GB"/>
            </a:p>
          </p:txBody>
        </p:sp>
        <p:sp>
          <p:nvSpPr>
            <p:cNvPr id="16" name="Vrije vorm 15">
              <a:extLst>
                <a:ext uri="{FF2B5EF4-FFF2-40B4-BE49-F238E27FC236}">
                  <a16:creationId xmlns:a16="http://schemas.microsoft.com/office/drawing/2014/main" id="{0F6E76B4-478D-7721-2A40-2FB4E70FC61F}"/>
                </a:ext>
              </a:extLst>
            </p:cNvPr>
            <p:cNvSpPr/>
            <p:nvPr/>
          </p:nvSpPr>
          <p:spPr>
            <a:xfrm>
              <a:off x="5498325" y="3824842"/>
              <a:ext cx="876300" cy="57150"/>
            </a:xfrm>
            <a:custGeom>
              <a:avLst/>
              <a:gdLst>
                <a:gd name="connsiteX0" fmla="*/ 495300 w 876300"/>
                <a:gd name="connsiteY0" fmla="*/ 0 h 57150"/>
                <a:gd name="connsiteX1" fmla="*/ 495300 w 876300"/>
                <a:gd name="connsiteY1" fmla="*/ 9525 h 57150"/>
                <a:gd name="connsiteX2" fmla="*/ 486957 w 876300"/>
                <a:gd name="connsiteY2" fmla="*/ 19050 h 57150"/>
                <a:gd name="connsiteX3" fmla="*/ 485775 w 876300"/>
                <a:gd name="connsiteY3" fmla="*/ 19050 h 57150"/>
                <a:gd name="connsiteX4" fmla="*/ 390525 w 876300"/>
                <a:gd name="connsiteY4" fmla="*/ 19050 h 57150"/>
                <a:gd name="connsiteX5" fmla="*/ 381000 w 876300"/>
                <a:gd name="connsiteY5" fmla="*/ 10707 h 57150"/>
                <a:gd name="connsiteX6" fmla="*/ 381000 w 876300"/>
                <a:gd name="connsiteY6" fmla="*/ 9525 h 57150"/>
                <a:gd name="connsiteX7" fmla="*/ 381000 w 876300"/>
                <a:gd name="connsiteY7" fmla="*/ 0 h 57150"/>
                <a:gd name="connsiteX8" fmla="*/ 0 w 876300"/>
                <a:gd name="connsiteY8" fmla="*/ 0 h 57150"/>
                <a:gd name="connsiteX9" fmla="*/ 0 w 876300"/>
                <a:gd name="connsiteY9" fmla="*/ 19050 h 57150"/>
                <a:gd name="connsiteX10" fmla="*/ 38100 w 876300"/>
                <a:gd name="connsiteY10" fmla="*/ 57150 h 57150"/>
                <a:gd name="connsiteX11" fmla="*/ 838200 w 876300"/>
                <a:gd name="connsiteY11" fmla="*/ 57150 h 57150"/>
                <a:gd name="connsiteX12" fmla="*/ 876300 w 876300"/>
                <a:gd name="connsiteY12" fmla="*/ 19050 h 57150"/>
                <a:gd name="connsiteX13" fmla="*/ 876300 w 876300"/>
                <a:gd name="connsiteY13" fmla="*/ 0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76300" h="57150">
                  <a:moveTo>
                    <a:pt x="495300" y="0"/>
                  </a:moveTo>
                  <a:lnTo>
                    <a:pt x="495300" y="9525"/>
                  </a:lnTo>
                  <a:cubicBezTo>
                    <a:pt x="495627" y="14459"/>
                    <a:pt x="491891" y="18723"/>
                    <a:pt x="486957" y="19050"/>
                  </a:cubicBezTo>
                  <a:cubicBezTo>
                    <a:pt x="486564" y="19076"/>
                    <a:pt x="486168" y="19076"/>
                    <a:pt x="485775" y="19050"/>
                  </a:cubicBezTo>
                  <a:lnTo>
                    <a:pt x="390525" y="19050"/>
                  </a:lnTo>
                  <a:cubicBezTo>
                    <a:pt x="385591" y="19377"/>
                    <a:pt x="381327" y="15641"/>
                    <a:pt x="381000" y="10707"/>
                  </a:cubicBezTo>
                  <a:cubicBezTo>
                    <a:pt x="380974" y="10314"/>
                    <a:pt x="380974" y="9918"/>
                    <a:pt x="381000" y="9525"/>
                  </a:cubicBezTo>
                  <a:lnTo>
                    <a:pt x="381000" y="0"/>
                  </a:lnTo>
                  <a:lnTo>
                    <a:pt x="0" y="0"/>
                  </a:lnTo>
                  <a:lnTo>
                    <a:pt x="0" y="19050"/>
                  </a:lnTo>
                  <a:cubicBezTo>
                    <a:pt x="0" y="40092"/>
                    <a:pt x="17058" y="57150"/>
                    <a:pt x="38100" y="57150"/>
                  </a:cubicBezTo>
                  <a:lnTo>
                    <a:pt x="838200" y="57150"/>
                  </a:lnTo>
                  <a:cubicBezTo>
                    <a:pt x="859242" y="57150"/>
                    <a:pt x="876300" y="40092"/>
                    <a:pt x="876300" y="19050"/>
                  </a:cubicBezTo>
                  <a:lnTo>
                    <a:pt x="876300" y="0"/>
                  </a:lnTo>
                  <a:close/>
                </a:path>
              </a:pathLst>
            </a:custGeom>
            <a:grpFill/>
            <a:ln w="9525" cap="flat">
              <a:noFill/>
              <a:prstDash val="solid"/>
              <a:miter/>
            </a:ln>
          </p:spPr>
          <p:txBody>
            <a:bodyPr rtlCol="0" anchor="ctr"/>
            <a:lstStyle/>
            <a:p>
              <a:endParaRPr lang="en-GB"/>
            </a:p>
          </p:txBody>
        </p:sp>
      </p:grpSp>
    </p:spTree>
    <p:extLst>
      <p:ext uri="{BB962C8B-B14F-4D97-AF65-F5344CB8AC3E}">
        <p14:creationId xmlns:p14="http://schemas.microsoft.com/office/powerpoint/2010/main" val="3508697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C66C5E3D-37EF-D742-AE74-74F81407D81E}"/>
              </a:ext>
            </a:extLst>
          </p:cNvPr>
          <p:cNvSpPr>
            <a:spLocks noGrp="1"/>
          </p:cNvSpPr>
          <p:nvPr>
            <p:ph type="dt" sz="half" idx="10"/>
          </p:nvPr>
        </p:nvSpPr>
        <p:spPr>
          <a:xfrm>
            <a:off x="5214938" y="6375400"/>
            <a:ext cx="1063625" cy="204788"/>
          </a:xfrm>
        </p:spPr>
        <p:txBody>
          <a:bodyPr/>
          <a:lstStyle>
            <a:lvl1pPr>
              <a:defRPr/>
            </a:lvl1pPr>
          </a:lstStyle>
          <a:p>
            <a:pPr>
              <a:defRPr/>
            </a:pPr>
            <a:fld id="{81537F7F-C503-814C-8E7E-95A0C8B9F3FF}" type="datetime1">
              <a:rPr lang="sv-SE" noProof="0"/>
              <a:pPr>
                <a:defRPr/>
              </a:pPr>
              <a:t>2025-11-06</a:t>
            </a:fld>
            <a:endParaRPr lang="sv-SE" noProof="0" dirty="0"/>
          </a:p>
        </p:txBody>
      </p:sp>
      <p:sp>
        <p:nvSpPr>
          <p:cNvPr id="5" name="Platshållare för bildnummer 5">
            <a:extLst>
              <a:ext uri="{FF2B5EF4-FFF2-40B4-BE49-F238E27FC236}">
                <a16:creationId xmlns:a16="http://schemas.microsoft.com/office/drawing/2014/main" id="{BEF2B744-1AA6-9949-A0B0-693FBAEECDBF}"/>
              </a:ext>
            </a:extLst>
          </p:cNvPr>
          <p:cNvSpPr>
            <a:spLocks noGrp="1"/>
          </p:cNvSpPr>
          <p:nvPr>
            <p:ph type="sldNum" sz="quarter" idx="11"/>
          </p:nvPr>
        </p:nvSpPr>
        <p:spPr/>
        <p:txBody>
          <a:bodyPr/>
          <a:lstStyle>
            <a:lvl1pPr>
              <a:defRPr/>
            </a:lvl1pPr>
          </a:lstStyle>
          <a:p>
            <a:pPr>
              <a:defRPr/>
            </a:pPr>
            <a:fld id="{49265EFA-1B7A-9B40-B8C1-E7D36E7B91A2}" type="slidenum">
              <a:rPr lang="sv-SE" noProof="0"/>
              <a:pPr>
                <a:defRPr/>
              </a:pPr>
              <a:t>‹#›</a:t>
            </a:fld>
            <a:endParaRPr lang="sv-SE" noProof="0" dirty="0"/>
          </a:p>
        </p:txBody>
      </p:sp>
      <p:sp>
        <p:nvSpPr>
          <p:cNvPr id="6" name="Rubrik 1">
            <a:extLst>
              <a:ext uri="{FF2B5EF4-FFF2-40B4-BE49-F238E27FC236}">
                <a16:creationId xmlns:a16="http://schemas.microsoft.com/office/drawing/2014/main" id="{3BD70FD2-DB67-F848-AC12-53CFD9FC2FDD}"/>
              </a:ext>
            </a:extLst>
          </p:cNvPr>
          <p:cNvSpPr>
            <a:spLocks noGrp="1"/>
          </p:cNvSpPr>
          <p:nvPr>
            <p:ph type="title" hasCustomPrompt="1"/>
          </p:nvPr>
        </p:nvSpPr>
        <p:spPr>
          <a:xfrm>
            <a:off x="838200" y="903908"/>
            <a:ext cx="7239001" cy="724867"/>
          </a:xfrm>
          <a:prstGeom prst="rect">
            <a:avLst/>
          </a:prstGeom>
        </p:spPr>
        <p:txBody>
          <a:bodyPr anchor="ctr" anchorCtr="0">
            <a:noAutofit/>
          </a:bodyPr>
          <a:lstStyle>
            <a:lvl1pPr algn="l">
              <a:defRPr/>
            </a:lvl1pPr>
          </a:lstStyle>
          <a:p>
            <a:r>
              <a:rPr lang="sv-SE" noProof="0" dirty="0"/>
              <a:t>Med en </a:t>
            </a:r>
            <a:r>
              <a:rPr lang="sv-SE" noProof="0" dirty="0" err="1"/>
              <a:t>rubrikrad</a:t>
            </a:r>
            <a:endParaRPr lang="sv-SE" noProof="0" dirty="0"/>
          </a:p>
        </p:txBody>
      </p:sp>
      <p:sp>
        <p:nvSpPr>
          <p:cNvPr id="7" name="Platshållare för innehåll 2">
            <a:extLst>
              <a:ext uri="{FF2B5EF4-FFF2-40B4-BE49-F238E27FC236}">
                <a16:creationId xmlns:a16="http://schemas.microsoft.com/office/drawing/2014/main" id="{A2B05EFD-5759-E646-B4C5-B52655556294}"/>
              </a:ext>
            </a:extLst>
          </p:cNvPr>
          <p:cNvSpPr>
            <a:spLocks noGrp="1"/>
          </p:cNvSpPr>
          <p:nvPr>
            <p:ph idx="1"/>
          </p:nvPr>
        </p:nvSpPr>
        <p:spPr>
          <a:xfrm>
            <a:off x="838201" y="1757363"/>
            <a:ext cx="7239000" cy="4196729"/>
          </a:xfrm>
          <a:prstGeom prst="rect">
            <a:avLst/>
          </a:prstGeom>
        </p:spPr>
        <p:txBody>
          <a:bodyPr/>
          <a:lstStyle>
            <a:lvl2pPr marL="742950" indent="-285750">
              <a:buFont typeface="Arial" panose="020B0604020202020204" pitchFamily="34" charset="0"/>
              <a:buChar char="•"/>
              <a:defRPr>
                <a:solidFill>
                  <a:schemeClr val="tx2"/>
                </a:solidFill>
              </a:defRPr>
            </a:lvl2pPr>
            <a:lvl3pPr marL="1200150" indent="-285750">
              <a:buFont typeface="Arial" panose="020B0604020202020204" pitchFamily="34" charset="0"/>
              <a:buChar char="•"/>
              <a:defRPr>
                <a:solidFill>
                  <a:schemeClr val="tx2"/>
                </a:solidFill>
              </a:defRPr>
            </a:lvl3pPr>
            <a:lvl4pPr marL="1657350" indent="-285750">
              <a:buFont typeface="Arial" panose="020B0604020202020204" pitchFamily="34" charset="0"/>
              <a:buChar char="•"/>
              <a:defRPr>
                <a:solidFill>
                  <a:schemeClr val="tx2"/>
                </a:solidFill>
              </a:defRPr>
            </a:lvl4pPr>
            <a:lvl5pPr marL="2000250" indent="-171450">
              <a:buFont typeface="Arial" panose="020B0604020202020204" pitchFamily="34" charset="0"/>
              <a:buChar char="•"/>
              <a:defRPr>
                <a:solidFill>
                  <a:schemeClr val="tx2"/>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sv-SE" noProof="0" dirty="0"/>
          </a:p>
        </p:txBody>
      </p:sp>
    </p:spTree>
    <p:extLst>
      <p:ext uri="{BB962C8B-B14F-4D97-AF65-F5344CB8AC3E}">
        <p14:creationId xmlns:p14="http://schemas.microsoft.com/office/powerpoint/2010/main" val="4174396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61FA402-E595-2747-2579-4CC1336B879C}"/>
              </a:ext>
            </a:extLst>
          </p:cNvPr>
          <p:cNvSpPr>
            <a:spLocks noGrp="1"/>
          </p:cNvSpPr>
          <p:nvPr>
            <p:ph type="title"/>
          </p:nvPr>
        </p:nvSpPr>
        <p:spPr>
          <a:xfrm>
            <a:off x="838200" y="780012"/>
            <a:ext cx="10515600" cy="1325563"/>
          </a:xfrm>
          <a:prstGeom prst="rect">
            <a:avLst/>
          </a:prstGeom>
        </p:spPr>
        <p:txBody>
          <a:bodyPr vert="horz" lIns="91440" tIns="45720" rIns="91440" bIns="45720" rtlCol="0" anchor="ctr">
            <a:normAutofit/>
          </a:bodyPr>
          <a:lstStyle/>
          <a:p>
            <a:r>
              <a:rPr lang="en-GB" noProof="0" dirty="0"/>
              <a:t>Click to edit style</a:t>
            </a:r>
          </a:p>
        </p:txBody>
      </p:sp>
      <p:sp>
        <p:nvSpPr>
          <p:cNvPr id="3" name="Tijdelijke aanduiding voor tekst 2">
            <a:extLst>
              <a:ext uri="{FF2B5EF4-FFF2-40B4-BE49-F238E27FC236}">
                <a16:creationId xmlns:a16="http://schemas.microsoft.com/office/drawing/2014/main" id="{1B4DEA3B-7960-C55B-6D95-5B6A74D11B1D}"/>
              </a:ext>
            </a:extLst>
          </p:cNvPr>
          <p:cNvSpPr>
            <a:spLocks noGrp="1"/>
          </p:cNvSpPr>
          <p:nvPr>
            <p:ph type="body" idx="1"/>
          </p:nvPr>
        </p:nvSpPr>
        <p:spPr>
          <a:xfrm>
            <a:off x="838200" y="2240512"/>
            <a:ext cx="10515600" cy="4351338"/>
          </a:xfrm>
          <a:prstGeom prst="rect">
            <a:avLst/>
          </a:prstGeom>
        </p:spPr>
        <p:txBody>
          <a:bodyPr vert="horz" lIns="91440" tIns="45720" rIns="91440" bIns="45720" rtlCol="0">
            <a:normAutofit/>
          </a:bodyPr>
          <a:lstStyle/>
          <a:p>
            <a:pPr lvl="0"/>
            <a:r>
              <a:rPr lang="en-GB" noProof="0" dirty="0"/>
              <a:t>Click to edit the text style of the model</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6" name="Tijdelijke aanduiding voor dianummer 5">
            <a:extLst>
              <a:ext uri="{FF2B5EF4-FFF2-40B4-BE49-F238E27FC236}">
                <a16:creationId xmlns:a16="http://schemas.microsoft.com/office/drawing/2014/main" id="{D17905CE-863E-DC5F-DF88-C05478EDF215}"/>
              </a:ext>
            </a:extLst>
          </p:cNvPr>
          <p:cNvSpPr>
            <a:spLocks noGrp="1"/>
          </p:cNvSpPr>
          <p:nvPr>
            <p:ph type="sldNum" sz="quarter" idx="4"/>
          </p:nvPr>
        </p:nvSpPr>
        <p:spPr>
          <a:xfrm>
            <a:off x="9118600" y="266150"/>
            <a:ext cx="2743200" cy="346563"/>
          </a:xfrm>
          <a:prstGeom prst="rect">
            <a:avLst/>
          </a:prstGeom>
        </p:spPr>
        <p:txBody>
          <a:bodyPr vert="horz" lIns="91440" tIns="45720" rIns="91440" bIns="45720" rtlCol="0" anchor="ctr"/>
          <a:lstStyle>
            <a:lvl1pPr algn="r">
              <a:defRPr sz="900" b="0" i="0">
                <a:solidFill>
                  <a:schemeClr val="bg2"/>
                </a:solidFill>
                <a:latin typeface="Arial" panose="020B0604020202020204" pitchFamily="34" charset="0"/>
                <a:cs typeface="Arial" panose="020B0604020202020204" pitchFamily="34" charset="0"/>
              </a:defRPr>
            </a:lvl1pPr>
          </a:lstStyle>
          <a:p>
            <a:fld id="{8A7F47EF-1D76-2548-8966-1F83D50CC4EB}" type="slidenum">
              <a:rPr lang="en-GB" smtClean="0"/>
              <a:pPr/>
              <a:t>‹#›</a:t>
            </a:fld>
            <a:endParaRPr lang="en-GB" dirty="0"/>
          </a:p>
        </p:txBody>
      </p:sp>
    </p:spTree>
    <p:extLst>
      <p:ext uri="{BB962C8B-B14F-4D97-AF65-F5344CB8AC3E}">
        <p14:creationId xmlns:p14="http://schemas.microsoft.com/office/powerpoint/2010/main" val="358066491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9" r:id="rId3"/>
    <p:sldLayoutId id="2147483665" r:id="rId4"/>
    <p:sldLayoutId id="2147483650" r:id="rId5"/>
    <p:sldLayoutId id="2147483660" r:id="rId6"/>
    <p:sldLayoutId id="2147483663" r:id="rId7"/>
    <p:sldLayoutId id="2147483664" r:id="rId8"/>
    <p:sldLayoutId id="2147483652" r:id="rId9"/>
    <p:sldLayoutId id="2147483653" r:id="rId10"/>
    <p:sldLayoutId id="2147483654" r:id="rId11"/>
    <p:sldLayoutId id="2147483655" r:id="rId12"/>
    <p:sldLayoutId id="2147483656" r:id="rId13"/>
    <p:sldLayoutId id="2147483657" r:id="rId14"/>
    <p:sldLayoutId id="2147483661" r:id="rId15"/>
    <p:sldLayoutId id="2147483658" r:id="rId16"/>
    <p:sldLayoutId id="2147483662" r:id="rId17"/>
  </p:sldLayoutIdLst>
  <p:txStyles>
    <p:titleStyle>
      <a:lvl1pPr algn="l" defTabSz="914400" rtl="0" eaLnBrk="1" latinLnBrk="0" hangingPunct="1">
        <a:lnSpc>
          <a:spcPct val="90000"/>
        </a:lnSpc>
        <a:spcBef>
          <a:spcPct val="0"/>
        </a:spcBef>
        <a:buNone/>
        <a:defRPr sz="4400" b="1"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10000"/>
        <a:buFontTx/>
        <a:buBlip>
          <a:blip r:embed="rId19">
            <a:extLst>
              <a:ext uri="{96DAC541-7B7A-43D3-8B79-37D633B846F1}">
                <asvg:svgBlip xmlns:asvg="http://schemas.microsoft.com/office/drawing/2016/SVG/main" r:embed="rId20"/>
              </a:ext>
            </a:extLst>
          </a:blip>
        </a:buBlip>
        <a:defRPr sz="2400" kern="1200">
          <a:solidFill>
            <a:schemeClr val="tx2"/>
          </a:solidFill>
          <a:latin typeface="+mn-lt"/>
          <a:ea typeface="+mn-ea"/>
          <a:cs typeface="+mn-cs"/>
        </a:defRPr>
      </a:lvl2pPr>
      <a:lvl3pPr marL="1257300" indent="-342900" algn="l" defTabSz="914400" rtl="0" eaLnBrk="1" latinLnBrk="0" hangingPunct="1">
        <a:lnSpc>
          <a:spcPct val="90000"/>
        </a:lnSpc>
        <a:spcBef>
          <a:spcPts val="500"/>
        </a:spcBef>
        <a:buClr>
          <a:schemeClr val="accent1"/>
        </a:buClr>
        <a:buSzPct val="105000"/>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2"/>
        </a:buClr>
        <a:buSzPct val="75000"/>
        <a:buFont typeface="Courier New" panose="02070309020205020404" pitchFamily="49" charset="0"/>
        <a:buChar char="o"/>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jpg!d"/><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hyperlink" Target="https://pxhere.com/en/photo/100244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emf"/><Relationship Id="rId7" Type="http://schemas.openxmlformats.org/officeDocument/2006/relationships/image" Target="../media/image30.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29.pn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2.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37.svg"/><Relationship Id="rId11" Type="http://schemas.openxmlformats.org/officeDocument/2006/relationships/image" Target="../media/image29.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8.png"/><Relationship Id="rId3" Type="http://schemas.openxmlformats.org/officeDocument/2006/relationships/image" Target="../media/image35.svg"/><Relationship Id="rId7" Type="http://schemas.openxmlformats.org/officeDocument/2006/relationships/image" Target="../media/image39.svg"/><Relationship Id="rId12" Type="http://schemas.openxmlformats.org/officeDocument/2006/relationships/image" Target="../media/image47.png"/><Relationship Id="rId2" Type="http://schemas.openxmlformats.org/officeDocument/2006/relationships/image" Target="../media/image34.png"/><Relationship Id="rId1" Type="http://schemas.openxmlformats.org/officeDocument/2006/relationships/slideLayout" Target="../slideLayouts/slideLayout9.xml"/><Relationship Id="rId6" Type="http://schemas.openxmlformats.org/officeDocument/2006/relationships/image" Target="../media/image38.png"/><Relationship Id="rId11" Type="http://schemas.openxmlformats.org/officeDocument/2006/relationships/image" Target="../media/image30.png"/><Relationship Id="rId5" Type="http://schemas.openxmlformats.org/officeDocument/2006/relationships/image" Target="../media/image37.svg"/><Relationship Id="rId15" Type="http://schemas.openxmlformats.org/officeDocument/2006/relationships/image" Target="../media/image2.svg"/><Relationship Id="rId10" Type="http://schemas.openxmlformats.org/officeDocument/2006/relationships/image" Target="../media/image29.png"/><Relationship Id="rId4" Type="http://schemas.openxmlformats.org/officeDocument/2006/relationships/image" Target="../media/image36.png"/><Relationship Id="rId9" Type="http://schemas.openxmlformats.org/officeDocument/2006/relationships/image" Target="../media/image41.svg"/><Relationship Id="rId14" Type="http://schemas.openxmlformats.org/officeDocument/2006/relationships/image" Target="../media/image1.png"/></Relationships>
</file>

<file path=ppt/slides/_rels/slide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0.xml"/><Relationship Id="rId5" Type="http://schemas.openxmlformats.org/officeDocument/2006/relationships/image" Target="../media/image52.sv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3.xml"/><Relationship Id="rId13" Type="http://schemas.openxmlformats.org/officeDocument/2006/relationships/diagramData" Target="../diagrams/data4.xml"/><Relationship Id="rId18" Type="http://schemas.openxmlformats.org/officeDocument/2006/relationships/diagramData" Target="../diagrams/data5.xml"/><Relationship Id="rId3" Type="http://schemas.openxmlformats.org/officeDocument/2006/relationships/diagramData" Target="../diagrams/data2.xml"/><Relationship Id="rId21" Type="http://schemas.openxmlformats.org/officeDocument/2006/relationships/diagramColors" Target="../diagrams/colors5.xml"/><Relationship Id="rId7" Type="http://schemas.microsoft.com/office/2007/relationships/diagramDrawing" Target="../diagrams/drawing2.xml"/><Relationship Id="rId12" Type="http://schemas.microsoft.com/office/2007/relationships/diagramDrawing" Target="../diagrams/drawing3.xml"/><Relationship Id="rId17" Type="http://schemas.microsoft.com/office/2007/relationships/diagramDrawing" Target="../diagrams/drawing4.xml"/><Relationship Id="rId2" Type="http://schemas.openxmlformats.org/officeDocument/2006/relationships/notesSlide" Target="../notesSlides/notesSlide6.xml"/><Relationship Id="rId16" Type="http://schemas.openxmlformats.org/officeDocument/2006/relationships/diagramColors" Target="../diagrams/colors4.xml"/><Relationship Id="rId20" Type="http://schemas.openxmlformats.org/officeDocument/2006/relationships/diagramQuickStyle" Target="../diagrams/quickStyle5.xml"/><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5" Type="http://schemas.openxmlformats.org/officeDocument/2006/relationships/diagramQuickStyle" Target="../diagrams/quickStyle4.xml"/><Relationship Id="rId10" Type="http://schemas.openxmlformats.org/officeDocument/2006/relationships/diagramQuickStyle" Target="../diagrams/quickStyle3.xml"/><Relationship Id="rId19" Type="http://schemas.openxmlformats.org/officeDocument/2006/relationships/diagramLayout" Target="../diagrams/layout5.xml"/><Relationship Id="rId4" Type="http://schemas.openxmlformats.org/officeDocument/2006/relationships/diagramLayout" Target="../diagrams/layout2.xml"/><Relationship Id="rId9" Type="http://schemas.openxmlformats.org/officeDocument/2006/relationships/diagramLayout" Target="../diagrams/layout3.xml"/><Relationship Id="rId14" Type="http://schemas.openxmlformats.org/officeDocument/2006/relationships/diagramLayout" Target="../diagrams/layout4.xml"/><Relationship Id="rId22" Type="http://schemas.microsoft.com/office/2007/relationships/diagramDrawing" Target="../diagrams/drawing5.xml"/></Relationships>
</file>

<file path=ppt/slides/_rels/slide1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pxhere.com/en/photo/1002448" TargetMode="External"/><Relationship Id="rId2" Type="http://schemas.openxmlformats.org/officeDocument/2006/relationships/image" Target="../media/image20.jpg!d"/><Relationship Id="rId1" Type="http://schemas.openxmlformats.org/officeDocument/2006/relationships/slideLayout" Target="../slideLayouts/slideLayout15.xml"/><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FB613D-BE62-1518-FCE7-5DB5C870D7F2}"/>
              </a:ext>
            </a:extLst>
          </p:cNvPr>
          <p:cNvSpPr>
            <a:spLocks noGrp="1"/>
          </p:cNvSpPr>
          <p:nvPr>
            <p:ph type="ctrTitle"/>
          </p:nvPr>
        </p:nvSpPr>
        <p:spPr>
          <a:xfrm>
            <a:off x="568569" y="2214807"/>
            <a:ext cx="6174154" cy="2387600"/>
          </a:xfrm>
        </p:spPr>
        <p:txBody>
          <a:bodyPr/>
          <a:lstStyle/>
          <a:p>
            <a:r>
              <a:rPr lang="en-GB" dirty="0"/>
              <a:t>REALCHEM</a:t>
            </a:r>
          </a:p>
        </p:txBody>
      </p:sp>
      <p:sp>
        <p:nvSpPr>
          <p:cNvPr id="3" name="Ondertitel 2">
            <a:extLst>
              <a:ext uri="{FF2B5EF4-FFF2-40B4-BE49-F238E27FC236}">
                <a16:creationId xmlns:a16="http://schemas.microsoft.com/office/drawing/2014/main" id="{7A91007F-665E-B41F-8E3E-3DFE8821CBE7}"/>
              </a:ext>
            </a:extLst>
          </p:cNvPr>
          <p:cNvSpPr>
            <a:spLocks noGrp="1"/>
          </p:cNvSpPr>
          <p:nvPr>
            <p:ph type="subTitle" idx="1"/>
          </p:nvPr>
        </p:nvSpPr>
        <p:spPr/>
        <p:txBody>
          <a:bodyPr/>
          <a:lstStyle/>
          <a:p>
            <a:r>
              <a:rPr lang="en-GB" dirty="0"/>
              <a:t>Real-world emission Experiments and comprehensive Assessment of Low-carbon fuels: towards Clean Hard-to-Electrify transport Modes</a:t>
            </a:r>
          </a:p>
        </p:txBody>
      </p:sp>
    </p:spTree>
    <p:extLst>
      <p:ext uri="{BB962C8B-B14F-4D97-AF65-F5344CB8AC3E}">
        <p14:creationId xmlns:p14="http://schemas.microsoft.com/office/powerpoint/2010/main" val="2021133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6D950-BB92-E4A1-9EB6-0E9A517E5CF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3989E81A-D1AC-9802-0C04-CC6C0EF1B156}"/>
              </a:ext>
            </a:extLst>
          </p:cNvPr>
          <p:cNvSpPr>
            <a:spLocks noGrp="1"/>
          </p:cNvSpPr>
          <p:nvPr>
            <p:ph type="title"/>
          </p:nvPr>
        </p:nvSpPr>
        <p:spPr>
          <a:xfrm>
            <a:off x="839787" y="-140731"/>
            <a:ext cx="5031076" cy="1600200"/>
          </a:xfrm>
        </p:spPr>
        <p:txBody>
          <a:bodyPr>
            <a:normAutofit/>
          </a:bodyPr>
          <a:lstStyle/>
          <a:p>
            <a:r>
              <a:rPr lang="en-GB" sz="2800" dirty="0"/>
              <a:t>REALCHEM - Background</a:t>
            </a:r>
          </a:p>
        </p:txBody>
      </p:sp>
      <p:sp>
        <p:nvSpPr>
          <p:cNvPr id="6" name="Tijdelijke aanduiding voor tekst 5">
            <a:extLst>
              <a:ext uri="{FF2B5EF4-FFF2-40B4-BE49-F238E27FC236}">
                <a16:creationId xmlns:a16="http://schemas.microsoft.com/office/drawing/2014/main" id="{AB9E6FEC-8F33-5C4E-7BB6-EFBAC0C4615A}"/>
              </a:ext>
            </a:extLst>
          </p:cNvPr>
          <p:cNvSpPr>
            <a:spLocks noGrp="1"/>
          </p:cNvSpPr>
          <p:nvPr>
            <p:ph type="body" sz="half" idx="2"/>
          </p:nvPr>
        </p:nvSpPr>
        <p:spPr>
          <a:xfrm>
            <a:off x="839787" y="1621971"/>
            <a:ext cx="4823257" cy="4997038"/>
          </a:xfrm>
        </p:spPr>
        <p:txBody>
          <a:bodyPr>
            <a:normAutofit fontScale="55000" lnSpcReduction="20000"/>
          </a:bodyPr>
          <a:lstStyle/>
          <a:p>
            <a:pPr marL="285750" indent="-285750" algn="just">
              <a:lnSpc>
                <a:spcPct val="107000"/>
              </a:lnSpc>
              <a:buFont typeface="Arial" panose="020B0604020202020204" pitchFamily="34" charset="0"/>
              <a:buChar char="•"/>
            </a:pPr>
            <a:r>
              <a:rPr lang="en-US" sz="2900" dirty="0"/>
              <a:t>Ambitious Green Deal and zero pollution vision by 2050</a:t>
            </a:r>
          </a:p>
          <a:p>
            <a:pPr marL="742950" lvl="1" indent="-285750" algn="just">
              <a:lnSpc>
                <a:spcPct val="107000"/>
              </a:lnSpc>
              <a:buFont typeface="Arial" panose="020B0604020202020204" pitchFamily="34" charset="0"/>
              <a:buChar char="•"/>
            </a:pPr>
            <a:r>
              <a:rPr lang="en-US" sz="2500" dirty="0"/>
              <a:t>transport sector is required to implement wide-reaching changes. </a:t>
            </a:r>
          </a:p>
          <a:p>
            <a:pPr marL="285750" indent="-285750" algn="just">
              <a:lnSpc>
                <a:spcPct val="107000"/>
              </a:lnSpc>
              <a:buFont typeface="Arial" panose="020B0604020202020204" pitchFamily="34" charset="0"/>
              <a:buChar char="•"/>
            </a:pPr>
            <a:r>
              <a:rPr lang="en-US" sz="2600" dirty="0"/>
              <a:t>Despite electrification, it is evident that for heavy-duty (HD) transport, non-road mobile machinery (NRMM), the shipping sector, and aviation, the need for combustion-based technologies remains</a:t>
            </a:r>
          </a:p>
          <a:p>
            <a:pPr marL="742950" lvl="1" indent="-285750" algn="just">
              <a:lnSpc>
                <a:spcPct val="107000"/>
              </a:lnSpc>
              <a:buFont typeface="Wingdings" pitchFamily="2" charset="2"/>
              <a:buChar char="Ø"/>
            </a:pPr>
            <a:r>
              <a:rPr lang="en-US" sz="2500" b="1" dirty="0" err="1"/>
              <a:t>HtE</a:t>
            </a:r>
            <a:r>
              <a:rPr lang="en-US" sz="2500" b="1" dirty="0"/>
              <a:t> transport mode classification</a:t>
            </a:r>
            <a:endParaRPr lang="en-US" sz="2500" dirty="0"/>
          </a:p>
          <a:p>
            <a:pPr marL="342900" indent="-342900" algn="just">
              <a:lnSpc>
                <a:spcPct val="107000"/>
              </a:lnSpc>
              <a:buFont typeface="Arial" panose="020B0604020202020204" pitchFamily="34" charset="0"/>
              <a:buChar char="•"/>
            </a:pPr>
            <a:r>
              <a:rPr lang="en-US" sz="2900" dirty="0" err="1"/>
              <a:t>Decarbonisation</a:t>
            </a:r>
            <a:r>
              <a:rPr lang="en-US" sz="2900" dirty="0"/>
              <a:t> driven by a change from fossil fuels to low-carbon biofuels or </a:t>
            </a:r>
            <a:r>
              <a:rPr lang="en-US" sz="2900" dirty="0" err="1"/>
              <a:t>electrofuels</a:t>
            </a:r>
            <a:r>
              <a:rPr lang="en-US" sz="2900" dirty="0"/>
              <a:t> resembling currently used fuel </a:t>
            </a:r>
          </a:p>
          <a:p>
            <a:pPr marL="800100" lvl="1" indent="-342900" algn="just">
              <a:lnSpc>
                <a:spcPct val="107000"/>
              </a:lnSpc>
              <a:buFont typeface="Arial" panose="020B0604020202020204" pitchFamily="34" charset="0"/>
              <a:buChar char="•"/>
            </a:pPr>
            <a:r>
              <a:rPr lang="en-US" sz="2500" dirty="0"/>
              <a:t>E.g. methane (CNG, LNG), alcohols (ethanol, methanol), diesel, jet and marine fuels. </a:t>
            </a:r>
          </a:p>
          <a:p>
            <a:pPr marL="800100" lvl="1" indent="-342900" algn="just">
              <a:lnSpc>
                <a:spcPct val="107000"/>
              </a:lnSpc>
              <a:buFont typeface="Arial" panose="020B0604020202020204" pitchFamily="34" charset="0"/>
              <a:buChar char="•"/>
            </a:pPr>
            <a:r>
              <a:rPr lang="en-US" sz="2500" dirty="0"/>
              <a:t>Additionally, carbon-free fuel options cover ammonia (NH3) and hydrogen (H2)</a:t>
            </a:r>
          </a:p>
          <a:p>
            <a:pPr marL="342900" indent="-342900" algn="just">
              <a:lnSpc>
                <a:spcPct val="107000"/>
              </a:lnSpc>
              <a:buFont typeface="Wingdings" pitchFamily="2" charset="2"/>
              <a:buChar char="Ø"/>
            </a:pPr>
            <a:r>
              <a:rPr lang="en-US" sz="2900" dirty="0"/>
              <a:t>Changes to combustion technologies and therefore also to the air </a:t>
            </a:r>
            <a:r>
              <a:rPr lang="en-US" sz="2900" b="1" dirty="0"/>
              <a:t>pollutant emissions.  </a:t>
            </a:r>
          </a:p>
          <a:p>
            <a:pPr algn="just">
              <a:lnSpc>
                <a:spcPct val="107000"/>
              </a:lnSpc>
            </a:pPr>
            <a:endParaRPr lang="en-US" sz="1800" dirty="0"/>
          </a:p>
          <a:p>
            <a:pPr algn="just">
              <a:lnSpc>
                <a:spcPct val="107000"/>
              </a:lnSpc>
              <a:buNone/>
            </a:pPr>
            <a:endParaRPr lang="en-GB" sz="1800" dirty="0">
              <a:effectLst/>
              <a:latin typeface="Times New Roman" panose="02020603050405020304" pitchFamily="18" charset="0"/>
              <a:ea typeface="Times New Roman" panose="02020603050405020304" pitchFamily="18" charset="0"/>
            </a:endParaRPr>
          </a:p>
          <a:p>
            <a:pPr algn="just">
              <a:lnSpc>
                <a:spcPct val="107000"/>
              </a:lnSpc>
              <a:buNone/>
            </a:pPr>
            <a:endParaRPr lang="en-FI" sz="1800" dirty="0">
              <a:effectLst/>
              <a:latin typeface="Times New Roman" panose="02020603050405020304" pitchFamily="18" charset="0"/>
              <a:ea typeface="Times New Roman" panose="02020603050405020304" pitchFamily="18" charset="0"/>
            </a:endParaRPr>
          </a:p>
        </p:txBody>
      </p:sp>
      <p:pic>
        <p:nvPicPr>
          <p:cNvPr id="23" name="Tijdelijke aanduiding voor afbeelding 22" descr="Afbeelding met buitenshuis, weg, Straatverlichting, hemel&#10;&#10;Door AI gegenereerde inhoud is mogelijk onjuist.">
            <a:extLst>
              <a:ext uri="{FF2B5EF4-FFF2-40B4-BE49-F238E27FC236}">
                <a16:creationId xmlns:a16="http://schemas.microsoft.com/office/drawing/2014/main" id="{D3D8737D-1768-AA7A-897C-2B511650FC01}"/>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6675" r="16675"/>
          <a:stretch>
            <a:fillRect/>
          </a:stretch>
        </p:blipFill>
        <p:spPr>
          <a:xfrm>
            <a:off x="10723514" y="5835071"/>
            <a:ext cx="1835655" cy="1835898"/>
          </a:xfrm>
        </p:spPr>
      </p:pic>
      <p:pic>
        <p:nvPicPr>
          <p:cNvPr id="2" name="Picture 1">
            <a:extLst>
              <a:ext uri="{FF2B5EF4-FFF2-40B4-BE49-F238E27FC236}">
                <a16:creationId xmlns:a16="http://schemas.microsoft.com/office/drawing/2014/main" id="{D14B10F6-1D02-ACB0-47EC-721288EBB5D3}"/>
              </a:ext>
            </a:extLst>
          </p:cNvPr>
          <p:cNvPicPr>
            <a:picLocks noChangeAspect="1"/>
          </p:cNvPicPr>
          <p:nvPr/>
        </p:nvPicPr>
        <p:blipFill>
          <a:blip r:embed="rId5"/>
          <a:stretch>
            <a:fillRect/>
          </a:stretch>
        </p:blipFill>
        <p:spPr>
          <a:xfrm>
            <a:off x="6321138" y="1621971"/>
            <a:ext cx="5320203" cy="3850636"/>
          </a:xfrm>
          <a:prstGeom prst="rect">
            <a:avLst/>
          </a:prstGeom>
        </p:spPr>
      </p:pic>
    </p:spTree>
    <p:extLst>
      <p:ext uri="{BB962C8B-B14F-4D97-AF65-F5344CB8AC3E}">
        <p14:creationId xmlns:p14="http://schemas.microsoft.com/office/powerpoint/2010/main" val="3610766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6CCB-3F82-7D01-4B8F-32BBE885ED9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E96F170-4E7D-F876-7671-33E62B3E0BF4}"/>
              </a:ext>
            </a:extLst>
          </p:cNvPr>
          <p:cNvSpPr>
            <a:spLocks noGrp="1"/>
          </p:cNvSpPr>
          <p:nvPr>
            <p:ph idx="1"/>
          </p:nvPr>
        </p:nvSpPr>
        <p:spPr/>
        <p:txBody>
          <a:bodyPr/>
          <a:lstStyle/>
          <a:p>
            <a:endParaRPr lang="en-FI"/>
          </a:p>
        </p:txBody>
      </p:sp>
      <p:pic>
        <p:nvPicPr>
          <p:cNvPr id="4" name="Picture 3">
            <a:extLst>
              <a:ext uri="{FF2B5EF4-FFF2-40B4-BE49-F238E27FC236}">
                <a16:creationId xmlns:a16="http://schemas.microsoft.com/office/drawing/2014/main" id="{7F6057B5-CE6A-70E2-5FD2-92A4EEC29725}"/>
              </a:ext>
            </a:extLst>
          </p:cNvPr>
          <p:cNvPicPr>
            <a:picLocks noChangeAspect="1"/>
          </p:cNvPicPr>
          <p:nvPr/>
        </p:nvPicPr>
        <p:blipFill>
          <a:blip r:embed="rId3"/>
          <a:stretch>
            <a:fillRect/>
          </a:stretch>
        </p:blipFill>
        <p:spPr>
          <a:xfrm>
            <a:off x="572008" y="2002513"/>
            <a:ext cx="6961401" cy="4181940"/>
          </a:xfrm>
          <a:prstGeom prst="rect">
            <a:avLst/>
          </a:prstGeom>
        </p:spPr>
      </p:pic>
      <p:pic>
        <p:nvPicPr>
          <p:cNvPr id="3" name="Picture 2">
            <a:extLst>
              <a:ext uri="{FF2B5EF4-FFF2-40B4-BE49-F238E27FC236}">
                <a16:creationId xmlns:a16="http://schemas.microsoft.com/office/drawing/2014/main" id="{9951C58F-F0F3-3508-C74D-8B7D80766C0E}"/>
              </a:ext>
            </a:extLst>
          </p:cNvPr>
          <p:cNvPicPr>
            <a:picLocks noChangeAspect="1"/>
          </p:cNvPicPr>
          <p:nvPr/>
        </p:nvPicPr>
        <p:blipFill>
          <a:blip r:embed="rId4"/>
          <a:stretch>
            <a:fillRect/>
          </a:stretch>
        </p:blipFill>
        <p:spPr>
          <a:xfrm>
            <a:off x="7847258" y="2277383"/>
            <a:ext cx="3606800" cy="3632200"/>
          </a:xfrm>
          <a:prstGeom prst="rect">
            <a:avLst/>
          </a:prstGeom>
        </p:spPr>
      </p:pic>
      <p:sp>
        <p:nvSpPr>
          <p:cNvPr id="7" name="Title 6">
            <a:extLst>
              <a:ext uri="{FF2B5EF4-FFF2-40B4-BE49-F238E27FC236}">
                <a16:creationId xmlns:a16="http://schemas.microsoft.com/office/drawing/2014/main" id="{B6897290-9B24-6D1D-C5EB-E129B2009DF1}"/>
              </a:ext>
            </a:extLst>
          </p:cNvPr>
          <p:cNvSpPr>
            <a:spLocks noGrp="1"/>
          </p:cNvSpPr>
          <p:nvPr>
            <p:ph type="title"/>
          </p:nvPr>
        </p:nvSpPr>
        <p:spPr/>
        <p:txBody>
          <a:bodyPr/>
          <a:lstStyle/>
          <a:p>
            <a:r>
              <a:rPr lang="en-FI" dirty="0"/>
              <a:t>The REALCHEM consortium</a:t>
            </a:r>
          </a:p>
        </p:txBody>
      </p:sp>
    </p:spTree>
    <p:extLst>
      <p:ext uri="{BB962C8B-B14F-4D97-AF65-F5344CB8AC3E}">
        <p14:creationId xmlns:p14="http://schemas.microsoft.com/office/powerpoint/2010/main" val="4037605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F41D-EC24-3937-3896-BCBF8898FB0F}"/>
              </a:ext>
            </a:extLst>
          </p:cNvPr>
          <p:cNvSpPr>
            <a:spLocks noGrp="1"/>
          </p:cNvSpPr>
          <p:nvPr>
            <p:ph type="title"/>
          </p:nvPr>
        </p:nvSpPr>
        <p:spPr>
          <a:xfrm>
            <a:off x="839788" y="1216024"/>
            <a:ext cx="4539036" cy="1600200"/>
          </a:xfrm>
        </p:spPr>
        <p:txBody>
          <a:bodyPr anchor="b">
            <a:normAutofit/>
          </a:bodyPr>
          <a:lstStyle/>
          <a:p>
            <a:r>
              <a:rPr lang="en-FI" dirty="0"/>
              <a:t>Objectives</a:t>
            </a:r>
          </a:p>
        </p:txBody>
      </p:sp>
      <p:sp>
        <p:nvSpPr>
          <p:cNvPr id="13" name="Text Placeholder 2">
            <a:extLst>
              <a:ext uri="{FF2B5EF4-FFF2-40B4-BE49-F238E27FC236}">
                <a16:creationId xmlns:a16="http://schemas.microsoft.com/office/drawing/2014/main" id="{8F49FAD2-56A8-3B85-7F94-04C3DD0A44A8}"/>
              </a:ext>
            </a:extLst>
          </p:cNvPr>
          <p:cNvSpPr>
            <a:spLocks noGrp="1"/>
          </p:cNvSpPr>
          <p:nvPr>
            <p:ph type="body" sz="half" idx="2"/>
          </p:nvPr>
        </p:nvSpPr>
        <p:spPr>
          <a:xfrm>
            <a:off x="839788" y="3103418"/>
            <a:ext cx="5551073" cy="3633713"/>
          </a:xfrm>
        </p:spPr>
        <p:txBody>
          <a:bodyPr>
            <a:normAutofit fontScale="85000" lnSpcReduction="10000"/>
          </a:bodyPr>
          <a:lstStyle/>
          <a:p>
            <a:pPr marL="457200" indent="-457200">
              <a:buFont typeface="+mj-lt"/>
              <a:buAutoNum type="arabicPeriod"/>
            </a:pPr>
            <a:r>
              <a:rPr lang="en-US" dirty="0"/>
              <a:t>Produce robust, comprehensive, and actionable </a:t>
            </a:r>
            <a:r>
              <a:rPr lang="en-US" b="1" dirty="0"/>
              <a:t>scientific data</a:t>
            </a:r>
            <a:r>
              <a:rPr lang="en-US" dirty="0"/>
              <a:t> on the characteristics of emissions from low-carbon fuels in the Hard-to-Electrify transport modes</a:t>
            </a:r>
          </a:p>
          <a:p>
            <a:pPr marL="457200" indent="-457200">
              <a:buFont typeface="+mj-lt"/>
              <a:buAutoNum type="arabicPeriod"/>
            </a:pPr>
            <a:r>
              <a:rPr lang="en-US" b="1" dirty="0"/>
              <a:t>Understand the effect </a:t>
            </a:r>
            <a:r>
              <a:rPr lang="en-US" dirty="0"/>
              <a:t>of introducing low-carbon fuels to the developing technology matrix on human health, climate, and the environment</a:t>
            </a:r>
          </a:p>
          <a:p>
            <a:pPr marL="457200" indent="-457200">
              <a:buFont typeface="+mj-lt"/>
              <a:buAutoNum type="arabicPeriod"/>
            </a:pPr>
            <a:r>
              <a:rPr lang="en-US" b="1" dirty="0"/>
              <a:t>Help technology developers and users </a:t>
            </a:r>
            <a:r>
              <a:rPr lang="en-US" dirty="0"/>
              <a:t>to understand the emission formation and reduce the harmful pollution from engines using low-carbon fuels </a:t>
            </a:r>
          </a:p>
        </p:txBody>
      </p:sp>
      <p:pic>
        <p:nvPicPr>
          <p:cNvPr id="8" name="Picture Placeholder 7">
            <a:extLst>
              <a:ext uri="{FF2B5EF4-FFF2-40B4-BE49-F238E27FC236}">
                <a16:creationId xmlns:a16="http://schemas.microsoft.com/office/drawing/2014/main" id="{211041C6-BC77-66A2-30E4-6AFEDD841D3F}"/>
              </a:ext>
            </a:extLst>
          </p:cNvPr>
          <p:cNvPicPr>
            <a:picLocks noGrp="1" noChangeAspect="1"/>
          </p:cNvPicPr>
          <p:nvPr>
            <p:ph type="pic" sz="quarter" idx="13"/>
          </p:nvPr>
        </p:nvPicPr>
        <p:blipFill>
          <a:blip r:embed="rId2"/>
          <a:srcRect l="16630" r="16628" b="-2"/>
          <a:stretch/>
        </p:blipFill>
        <p:spPr>
          <a:xfrm>
            <a:off x="6973156" y="1868557"/>
            <a:ext cx="5644915" cy="5645662"/>
          </a:xfrm>
          <a:noFill/>
        </p:spPr>
      </p:pic>
    </p:spTree>
    <p:extLst>
      <p:ext uri="{BB962C8B-B14F-4D97-AF65-F5344CB8AC3E}">
        <p14:creationId xmlns:p14="http://schemas.microsoft.com/office/powerpoint/2010/main" val="387948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B652B0F-AD27-3C8D-55BF-A52F3F15EAF9}"/>
              </a:ext>
            </a:extLst>
          </p:cNvPr>
          <p:cNvSpPr>
            <a:spLocks noGrp="1"/>
          </p:cNvSpPr>
          <p:nvPr>
            <p:ph type="title"/>
          </p:nvPr>
        </p:nvSpPr>
        <p:spPr>
          <a:xfrm>
            <a:off x="838200" y="585294"/>
            <a:ext cx="10515600" cy="1325563"/>
          </a:xfrm>
        </p:spPr>
        <p:txBody>
          <a:bodyPr/>
          <a:lstStyle/>
          <a:p>
            <a:r>
              <a:rPr lang="en-GB" dirty="0"/>
              <a:t>What will REALCHEM do?</a:t>
            </a:r>
          </a:p>
        </p:txBody>
      </p:sp>
      <p:sp>
        <p:nvSpPr>
          <p:cNvPr id="6" name="Tijdelijke aanduiding voor inhoud 5">
            <a:extLst>
              <a:ext uri="{FF2B5EF4-FFF2-40B4-BE49-F238E27FC236}">
                <a16:creationId xmlns:a16="http://schemas.microsoft.com/office/drawing/2014/main" id="{B541308D-8BD3-4253-984F-282C619ED376}"/>
              </a:ext>
            </a:extLst>
          </p:cNvPr>
          <p:cNvSpPr>
            <a:spLocks noGrp="1"/>
          </p:cNvSpPr>
          <p:nvPr>
            <p:ph idx="1"/>
          </p:nvPr>
        </p:nvSpPr>
        <p:spPr>
          <a:xfrm>
            <a:off x="838200" y="2771225"/>
            <a:ext cx="10515600" cy="2837639"/>
          </a:xfrm>
        </p:spPr>
        <p:txBody>
          <a:bodyPr/>
          <a:lstStyle/>
          <a:p>
            <a:pPr marL="914400" lvl="2" indent="0">
              <a:buNone/>
            </a:pPr>
            <a:endParaRPr lang="en-GB" sz="1600" dirty="0"/>
          </a:p>
          <a:p>
            <a:endParaRPr lang="en-GB" dirty="0"/>
          </a:p>
        </p:txBody>
      </p:sp>
      <p:graphicFrame>
        <p:nvGraphicFramePr>
          <p:cNvPr id="2" name="Table 1">
            <a:extLst>
              <a:ext uri="{FF2B5EF4-FFF2-40B4-BE49-F238E27FC236}">
                <a16:creationId xmlns:a16="http://schemas.microsoft.com/office/drawing/2014/main" id="{F270C25A-C3EC-2315-F029-E47889E4FBFB}"/>
              </a:ext>
            </a:extLst>
          </p:cNvPr>
          <p:cNvGraphicFramePr>
            <a:graphicFrameLocks noGrp="1"/>
          </p:cNvGraphicFramePr>
          <p:nvPr>
            <p:extLst>
              <p:ext uri="{D42A27DB-BD31-4B8C-83A1-F6EECF244321}">
                <p14:modId xmlns:p14="http://schemas.microsoft.com/office/powerpoint/2010/main" val="2096104276"/>
              </p:ext>
            </p:extLst>
          </p:nvPr>
        </p:nvGraphicFramePr>
        <p:xfrm>
          <a:off x="1771073" y="1800482"/>
          <a:ext cx="8128000" cy="822960"/>
        </p:xfrm>
        <a:graphic>
          <a:graphicData uri="http://schemas.openxmlformats.org/drawingml/2006/table">
            <a:tbl>
              <a:tblPr firstRow="1" bandRow="1">
                <a:tableStyleId>{5C22544A-7EE6-4342-B048-85BDC9FD1C3A}</a:tableStyleId>
              </a:tblPr>
              <a:tblGrid>
                <a:gridCol w="2020353">
                  <a:extLst>
                    <a:ext uri="{9D8B030D-6E8A-4147-A177-3AD203B41FA5}">
                      <a16:colId xmlns:a16="http://schemas.microsoft.com/office/drawing/2014/main" val="4157026921"/>
                    </a:ext>
                  </a:extLst>
                </a:gridCol>
                <a:gridCol w="2043647">
                  <a:extLst>
                    <a:ext uri="{9D8B030D-6E8A-4147-A177-3AD203B41FA5}">
                      <a16:colId xmlns:a16="http://schemas.microsoft.com/office/drawing/2014/main" val="418562355"/>
                    </a:ext>
                  </a:extLst>
                </a:gridCol>
                <a:gridCol w="2032000">
                  <a:extLst>
                    <a:ext uri="{9D8B030D-6E8A-4147-A177-3AD203B41FA5}">
                      <a16:colId xmlns:a16="http://schemas.microsoft.com/office/drawing/2014/main" val="601151368"/>
                    </a:ext>
                  </a:extLst>
                </a:gridCol>
                <a:gridCol w="2032000">
                  <a:extLst>
                    <a:ext uri="{9D8B030D-6E8A-4147-A177-3AD203B41FA5}">
                      <a16:colId xmlns:a16="http://schemas.microsoft.com/office/drawing/2014/main" val="2655616412"/>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dirty="0">
                          <a:solidFill>
                            <a:schemeClr val="accent5"/>
                          </a:solidFill>
                          <a:effectLst/>
                          <a:latin typeface="+mn-lt"/>
                          <a:ea typeface="+mn-ea"/>
                          <a:cs typeface="+mn-cs"/>
                        </a:rPr>
                        <a:t>Comprehensive Emission Characterization including emerging pollutants for low carbon fuels  </a:t>
                      </a:r>
                      <a:r>
                        <a:rPr lang="en-FI" sz="1100" dirty="0">
                          <a:solidFill>
                            <a:schemeClr val="accent5"/>
                          </a:solidFill>
                          <a:effectLst/>
                        </a:rPr>
                        <a:t> </a:t>
                      </a:r>
                      <a:r>
                        <a:rPr lang="en-GB" sz="1100" b="1" kern="1200" dirty="0">
                          <a:solidFill>
                            <a:schemeClr val="accent5"/>
                          </a:solidFill>
                          <a:effectLst/>
                          <a:latin typeface="+mn-lt"/>
                          <a:ea typeface="+mn-ea"/>
                          <a:cs typeface="+mn-cs"/>
                        </a:rPr>
                        <a:t> </a:t>
                      </a:r>
                      <a:endParaRPr lang="en-FI" sz="1100" dirty="0">
                        <a:solidFill>
                          <a:schemeClr val="accent5"/>
                        </a:solidFill>
                      </a:endParaRPr>
                    </a:p>
                  </a:txBody>
                  <a:tcPr anchor="ctr">
                    <a:solidFill>
                      <a:schemeClr val="accent3"/>
                    </a:solidFill>
                  </a:tcPr>
                </a:tc>
                <a:tc>
                  <a:txBody>
                    <a:bodyPr/>
                    <a:lstStyle/>
                    <a:p>
                      <a:r>
                        <a:rPr lang="en-GB" sz="1200" b="1" kern="1200" dirty="0">
                          <a:solidFill>
                            <a:schemeClr val="accent5"/>
                          </a:solidFill>
                          <a:effectLst/>
                          <a:latin typeface="+mn-lt"/>
                          <a:ea typeface="+mn-ea"/>
                          <a:cs typeface="+mn-cs"/>
                        </a:rPr>
                        <a:t>Technology Packages to Mitigate Emerging Forms of Pollution</a:t>
                      </a:r>
                      <a:r>
                        <a:rPr lang="en-FI" sz="1200" dirty="0">
                          <a:solidFill>
                            <a:schemeClr val="accent5"/>
                          </a:solidFill>
                          <a:effectLst/>
                        </a:rPr>
                        <a:t> </a:t>
                      </a:r>
                      <a:endParaRPr lang="en-FI" sz="1200" dirty="0">
                        <a:solidFill>
                          <a:schemeClr val="accent5"/>
                        </a:solidFill>
                      </a:endParaRPr>
                    </a:p>
                  </a:txBody>
                  <a:tcPr anchor="ctr">
                    <a:solidFill>
                      <a:schemeClr val="accent3"/>
                    </a:solidFill>
                  </a:tcPr>
                </a:tc>
                <a:tc>
                  <a:txBody>
                    <a:bodyPr/>
                    <a:lstStyle/>
                    <a:p>
                      <a:r>
                        <a:rPr lang="en-GB" sz="1200" b="1" kern="1200" dirty="0">
                          <a:solidFill>
                            <a:schemeClr val="accent5"/>
                          </a:solidFill>
                          <a:effectLst/>
                          <a:latin typeface="+mn-lt"/>
                          <a:ea typeface="+mn-ea"/>
                          <a:cs typeface="+mn-cs"/>
                        </a:rPr>
                        <a:t>Updated projections of air pollution exposure and impacts on health and climate</a:t>
                      </a:r>
                      <a:r>
                        <a:rPr lang="en-FI" sz="1200" dirty="0">
                          <a:solidFill>
                            <a:schemeClr val="accent5"/>
                          </a:solidFill>
                          <a:effectLst/>
                        </a:rPr>
                        <a:t> </a:t>
                      </a:r>
                      <a:endParaRPr lang="en-FI" sz="1200" dirty="0">
                        <a:solidFill>
                          <a:schemeClr val="accent5"/>
                        </a:solidFill>
                      </a:endParaRPr>
                    </a:p>
                  </a:txBody>
                  <a:tcPr anchor="ctr">
                    <a:solidFill>
                      <a:schemeClr val="accent3"/>
                    </a:solidFill>
                  </a:tcPr>
                </a:tc>
                <a:tc>
                  <a:txBody>
                    <a:bodyPr/>
                    <a:lstStyle/>
                    <a:p>
                      <a:r>
                        <a:rPr lang="en-GB" sz="1200" b="1" kern="1200" dirty="0">
                          <a:solidFill>
                            <a:schemeClr val="accent5"/>
                          </a:solidFill>
                          <a:effectLst/>
                          <a:latin typeface="+mn-lt"/>
                          <a:ea typeface="+mn-ea"/>
                          <a:cs typeface="+mn-cs"/>
                        </a:rPr>
                        <a:t>Reliable scientific data and knowledge to guide future policy and technology choices</a:t>
                      </a:r>
                      <a:r>
                        <a:rPr lang="en-FI" sz="1200" dirty="0">
                          <a:solidFill>
                            <a:schemeClr val="accent5"/>
                          </a:solidFill>
                          <a:effectLst/>
                        </a:rPr>
                        <a:t> </a:t>
                      </a:r>
                      <a:endParaRPr lang="en-FI" sz="1200" dirty="0">
                        <a:solidFill>
                          <a:schemeClr val="accent5"/>
                        </a:solidFill>
                      </a:endParaRPr>
                    </a:p>
                  </a:txBody>
                  <a:tcPr anchor="ctr">
                    <a:solidFill>
                      <a:schemeClr val="accent3"/>
                    </a:solidFill>
                  </a:tcPr>
                </a:tc>
                <a:extLst>
                  <a:ext uri="{0D108BD9-81ED-4DB2-BD59-A6C34878D82A}">
                    <a16:rowId xmlns:a16="http://schemas.microsoft.com/office/drawing/2014/main" val="3585169988"/>
                  </a:ext>
                </a:extLst>
              </a:tr>
            </a:tbl>
          </a:graphicData>
        </a:graphic>
      </p:graphicFrame>
      <p:pic>
        <p:nvPicPr>
          <p:cNvPr id="9" name="Picture 8">
            <a:extLst>
              <a:ext uri="{FF2B5EF4-FFF2-40B4-BE49-F238E27FC236}">
                <a16:creationId xmlns:a16="http://schemas.microsoft.com/office/drawing/2014/main" id="{DEDFEEED-45DD-6D30-ACA6-EE29346C6621}"/>
              </a:ext>
            </a:extLst>
          </p:cNvPr>
          <p:cNvPicPr>
            <a:picLocks noChangeAspect="1"/>
          </p:cNvPicPr>
          <p:nvPr/>
        </p:nvPicPr>
        <p:blipFill>
          <a:blip r:embed="rId3"/>
          <a:stretch>
            <a:fillRect/>
          </a:stretch>
        </p:blipFill>
        <p:spPr>
          <a:xfrm>
            <a:off x="1948873" y="2740489"/>
            <a:ext cx="7772400" cy="3532217"/>
          </a:xfrm>
          <a:prstGeom prst="rect">
            <a:avLst/>
          </a:prstGeom>
        </p:spPr>
      </p:pic>
    </p:spTree>
    <p:extLst>
      <p:ext uri="{BB962C8B-B14F-4D97-AF65-F5344CB8AC3E}">
        <p14:creationId xmlns:p14="http://schemas.microsoft.com/office/powerpoint/2010/main" val="1989098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26F41-A23E-6A8A-AE88-A17679541E65}"/>
              </a:ext>
            </a:extLst>
          </p:cNvPr>
          <p:cNvSpPr>
            <a:spLocks noGrp="1"/>
          </p:cNvSpPr>
          <p:nvPr>
            <p:ph type="title"/>
          </p:nvPr>
        </p:nvSpPr>
        <p:spPr/>
        <p:txBody>
          <a:bodyPr/>
          <a:lstStyle/>
          <a:p>
            <a:r>
              <a:rPr lang="en-FI" dirty="0"/>
              <a:t>REALCHEM Components</a:t>
            </a:r>
          </a:p>
        </p:txBody>
      </p:sp>
      <p:grpSp>
        <p:nvGrpSpPr>
          <p:cNvPr id="16" name="Group 15">
            <a:extLst>
              <a:ext uri="{FF2B5EF4-FFF2-40B4-BE49-F238E27FC236}">
                <a16:creationId xmlns:a16="http://schemas.microsoft.com/office/drawing/2014/main" id="{7C6A716D-E1A4-22FF-6357-817FC44BE82D}"/>
              </a:ext>
            </a:extLst>
          </p:cNvPr>
          <p:cNvGrpSpPr/>
          <p:nvPr/>
        </p:nvGrpSpPr>
        <p:grpSpPr>
          <a:xfrm>
            <a:off x="0" y="1670739"/>
            <a:ext cx="12659537" cy="4590562"/>
            <a:chOff x="-838200" y="1670739"/>
            <a:chExt cx="12659537" cy="4590562"/>
          </a:xfrm>
        </p:grpSpPr>
        <p:grpSp>
          <p:nvGrpSpPr>
            <p:cNvPr id="14" name="Group 13">
              <a:extLst>
                <a:ext uri="{FF2B5EF4-FFF2-40B4-BE49-F238E27FC236}">
                  <a16:creationId xmlns:a16="http://schemas.microsoft.com/office/drawing/2014/main" id="{B8656BE0-248C-6C33-AFD8-E3D383E34A5F}"/>
                </a:ext>
              </a:extLst>
            </p:cNvPr>
            <p:cNvGrpSpPr/>
            <p:nvPr/>
          </p:nvGrpSpPr>
          <p:grpSpPr>
            <a:xfrm>
              <a:off x="-838200" y="1670739"/>
              <a:ext cx="12192000" cy="4590562"/>
              <a:chOff x="-114301" y="2072363"/>
              <a:chExt cx="12192000" cy="4590562"/>
            </a:xfrm>
          </p:grpSpPr>
          <p:pic>
            <p:nvPicPr>
              <p:cNvPr id="20" name="Picture 19">
                <a:extLst>
                  <a:ext uri="{FF2B5EF4-FFF2-40B4-BE49-F238E27FC236}">
                    <a16:creationId xmlns:a16="http://schemas.microsoft.com/office/drawing/2014/main" id="{C95B0390-837C-0F85-40A1-B26BCEB6C0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1" y="2072363"/>
                <a:ext cx="12192000" cy="4005625"/>
              </a:xfrm>
              <a:prstGeom prst="rect">
                <a:avLst/>
              </a:prstGeom>
            </p:spPr>
          </p:pic>
          <p:sp>
            <p:nvSpPr>
              <p:cNvPr id="22" name="TextBox 21">
                <a:extLst>
                  <a:ext uri="{FF2B5EF4-FFF2-40B4-BE49-F238E27FC236}">
                    <a16:creationId xmlns:a16="http://schemas.microsoft.com/office/drawing/2014/main" id="{D20053C0-E503-DA51-FA46-962D0AB54224}"/>
                  </a:ext>
                </a:extLst>
              </p:cNvPr>
              <p:cNvSpPr txBox="1"/>
              <p:nvPr/>
            </p:nvSpPr>
            <p:spPr>
              <a:xfrm>
                <a:off x="31349" y="2850893"/>
                <a:ext cx="1870787" cy="584775"/>
              </a:xfrm>
              <a:prstGeom prst="rect">
                <a:avLst/>
              </a:prstGeom>
              <a:noFill/>
            </p:spPr>
            <p:txBody>
              <a:bodyPr wrap="square" rtlCol="0">
                <a:spAutoFit/>
              </a:bodyPr>
              <a:lstStyle/>
              <a:p>
                <a:pPr algn="ctr"/>
                <a:r>
                  <a:rPr lang="en-US" sz="1600" dirty="0">
                    <a:latin typeface="Segoe UI Semibold" panose="020B0702040204020203" pitchFamily="34" charset="0"/>
                    <a:cs typeface="Segoe UI Semibold" panose="020B0702040204020203" pitchFamily="34" charset="0"/>
                  </a:rPr>
                  <a:t>Emerging pollutants</a:t>
                </a:r>
              </a:p>
            </p:txBody>
          </p:sp>
          <p:sp>
            <p:nvSpPr>
              <p:cNvPr id="27" name="TextBox 26">
                <a:extLst>
                  <a:ext uri="{FF2B5EF4-FFF2-40B4-BE49-F238E27FC236}">
                    <a16:creationId xmlns:a16="http://schemas.microsoft.com/office/drawing/2014/main" id="{C7C5873B-5231-0051-86B9-9454F8C4720B}"/>
                  </a:ext>
                </a:extLst>
              </p:cNvPr>
              <p:cNvSpPr txBox="1"/>
              <p:nvPr/>
            </p:nvSpPr>
            <p:spPr>
              <a:xfrm>
                <a:off x="2063340" y="3568733"/>
                <a:ext cx="1374549" cy="261610"/>
              </a:xfrm>
              <a:prstGeom prst="rect">
                <a:avLst/>
              </a:prstGeom>
              <a:noFill/>
            </p:spPr>
            <p:txBody>
              <a:bodyPr wrap="square" rtlCol="0">
                <a:spAutoFit/>
              </a:bodyPr>
              <a:lstStyle/>
              <a:p>
                <a:pPr algn="ctr"/>
                <a:r>
                  <a:rPr lang="en-US" sz="1100">
                    <a:latin typeface="Segoe UI Semibold" panose="020B0702040204020203" pitchFamily="34" charset="0"/>
                    <a:cs typeface="Segoe UI Semibold" panose="020B0702040204020203" pitchFamily="34" charset="0"/>
                  </a:rPr>
                  <a:t>WP1: Coordination </a:t>
                </a:r>
              </a:p>
            </p:txBody>
          </p:sp>
          <p:sp>
            <p:nvSpPr>
              <p:cNvPr id="28" name="TextBox 27">
                <a:extLst>
                  <a:ext uri="{FF2B5EF4-FFF2-40B4-BE49-F238E27FC236}">
                    <a16:creationId xmlns:a16="http://schemas.microsoft.com/office/drawing/2014/main" id="{4DE755B8-7641-CA5E-A1A9-84214A3D3839}"/>
                  </a:ext>
                </a:extLst>
              </p:cNvPr>
              <p:cNvSpPr txBox="1"/>
              <p:nvPr/>
            </p:nvSpPr>
            <p:spPr>
              <a:xfrm>
                <a:off x="2057399" y="4963650"/>
                <a:ext cx="1314450" cy="938719"/>
              </a:xfrm>
              <a:prstGeom prst="rect">
                <a:avLst/>
              </a:prstGeom>
              <a:noFill/>
            </p:spPr>
            <p:txBody>
              <a:bodyPr wrap="square" rtlCol="0">
                <a:spAutoFit/>
              </a:bodyPr>
              <a:lstStyle/>
              <a:p>
                <a:pPr algn="ctr"/>
                <a:r>
                  <a:rPr lang="en-US" sz="1100">
                    <a:latin typeface="Segoe UI Semibold" panose="020B0702040204020203" pitchFamily="34" charset="0"/>
                    <a:cs typeface="Segoe UI Semibold" panose="020B0702040204020203" pitchFamily="34" charset="0"/>
                  </a:rPr>
                  <a:t>WP7: Data integration and synthesis / actionable knowledge</a:t>
                </a:r>
              </a:p>
            </p:txBody>
          </p:sp>
          <p:sp>
            <p:nvSpPr>
              <p:cNvPr id="29" name="TextBox 28">
                <a:extLst>
                  <a:ext uri="{FF2B5EF4-FFF2-40B4-BE49-F238E27FC236}">
                    <a16:creationId xmlns:a16="http://schemas.microsoft.com/office/drawing/2014/main" id="{9D2DCDA8-E08F-13CF-BE84-AB98FBEA1FB3}"/>
                  </a:ext>
                </a:extLst>
              </p:cNvPr>
              <p:cNvSpPr txBox="1"/>
              <p:nvPr/>
            </p:nvSpPr>
            <p:spPr>
              <a:xfrm>
                <a:off x="3178266" y="4211086"/>
                <a:ext cx="1008923" cy="769441"/>
              </a:xfrm>
              <a:prstGeom prst="rect">
                <a:avLst/>
              </a:prstGeom>
              <a:noFill/>
            </p:spPr>
            <p:txBody>
              <a:bodyPr wrap="square" rtlCol="0">
                <a:spAutoFit/>
              </a:bodyPr>
              <a:lstStyle/>
              <a:p>
                <a:pPr algn="ctr"/>
                <a:r>
                  <a:rPr lang="en-US" sz="1100">
                    <a:latin typeface="Segoe UI Semibold" panose="020B0702040204020203" pitchFamily="34" charset="0"/>
                    <a:cs typeface="Segoe UI Semibold" panose="020B0702040204020203" pitchFamily="34" charset="0"/>
                  </a:rPr>
                  <a:t>WP5: Air pollution &amp; exposure projections</a:t>
                </a:r>
              </a:p>
            </p:txBody>
          </p:sp>
          <p:sp>
            <p:nvSpPr>
              <p:cNvPr id="30" name="TextBox 29">
                <a:extLst>
                  <a:ext uri="{FF2B5EF4-FFF2-40B4-BE49-F238E27FC236}">
                    <a16:creationId xmlns:a16="http://schemas.microsoft.com/office/drawing/2014/main" id="{662698F3-F40F-E72F-B6FB-A7BFBB02C28E}"/>
                  </a:ext>
                </a:extLst>
              </p:cNvPr>
              <p:cNvSpPr txBox="1"/>
              <p:nvPr/>
            </p:nvSpPr>
            <p:spPr>
              <a:xfrm>
                <a:off x="4311969" y="3720692"/>
                <a:ext cx="1704512" cy="769441"/>
              </a:xfrm>
              <a:prstGeom prst="rect">
                <a:avLst/>
              </a:prstGeom>
              <a:noFill/>
            </p:spPr>
            <p:txBody>
              <a:bodyPr wrap="square" rtlCol="0">
                <a:spAutoFit/>
              </a:bodyPr>
              <a:lstStyle/>
              <a:p>
                <a:pPr algn="ctr"/>
                <a:r>
                  <a:rPr lang="en-US" sz="1100" dirty="0">
                    <a:latin typeface="Segoe UI Semibold" panose="020B0702040204020203" pitchFamily="34" charset="0"/>
                    <a:cs typeface="Segoe UI Semibold" panose="020B0702040204020203" pitchFamily="34" charset="0"/>
                  </a:rPr>
                  <a:t>WP6: Technology packages, impact assessment and guidance</a:t>
                </a:r>
              </a:p>
            </p:txBody>
          </p:sp>
          <p:sp>
            <p:nvSpPr>
              <p:cNvPr id="31" name="TextBox 30">
                <a:extLst>
                  <a:ext uri="{FF2B5EF4-FFF2-40B4-BE49-F238E27FC236}">
                    <a16:creationId xmlns:a16="http://schemas.microsoft.com/office/drawing/2014/main" id="{C4923378-48D3-4A98-4CAA-63A12486861B}"/>
                  </a:ext>
                </a:extLst>
              </p:cNvPr>
              <p:cNvSpPr txBox="1"/>
              <p:nvPr/>
            </p:nvSpPr>
            <p:spPr>
              <a:xfrm>
                <a:off x="6004960" y="2747293"/>
                <a:ext cx="1704512" cy="600164"/>
              </a:xfrm>
              <a:prstGeom prst="rect">
                <a:avLst/>
              </a:prstGeom>
              <a:noFill/>
            </p:spPr>
            <p:txBody>
              <a:bodyPr wrap="square" rtlCol="0">
                <a:spAutoFit/>
              </a:bodyPr>
              <a:lstStyle/>
              <a:p>
                <a:pPr algn="ctr"/>
                <a:r>
                  <a:rPr lang="en-US" sz="1100">
                    <a:latin typeface="Segoe UI Semibold" panose="020B0702040204020203" pitchFamily="34" charset="0"/>
                    <a:cs typeface="Segoe UI Semibold" panose="020B0702040204020203" pitchFamily="34" charset="0"/>
                  </a:rPr>
                  <a:t>WP8: Communication, Dissemination, Exploitation</a:t>
                </a:r>
              </a:p>
            </p:txBody>
          </p:sp>
          <p:sp>
            <p:nvSpPr>
              <p:cNvPr id="32" name="TextBox 31">
                <a:extLst>
                  <a:ext uri="{FF2B5EF4-FFF2-40B4-BE49-F238E27FC236}">
                    <a16:creationId xmlns:a16="http://schemas.microsoft.com/office/drawing/2014/main" id="{17FC832C-D74F-54B9-E761-B05B99F20306}"/>
                  </a:ext>
                </a:extLst>
              </p:cNvPr>
              <p:cNvSpPr txBox="1"/>
              <p:nvPr/>
            </p:nvSpPr>
            <p:spPr>
              <a:xfrm>
                <a:off x="4436506" y="5052718"/>
                <a:ext cx="968666" cy="769441"/>
              </a:xfrm>
              <a:prstGeom prst="rect">
                <a:avLst/>
              </a:prstGeom>
              <a:noFill/>
            </p:spPr>
            <p:txBody>
              <a:bodyPr wrap="square" rtlCol="0">
                <a:spAutoFit/>
              </a:bodyPr>
              <a:lstStyle/>
              <a:p>
                <a:pPr algn="ctr"/>
                <a:r>
                  <a:rPr lang="en-US" sz="1100">
                    <a:latin typeface="Segoe UI Semibold" panose="020B0702040204020203" pitchFamily="34" charset="0"/>
                    <a:cs typeface="Segoe UI Semibold" panose="020B0702040204020203" pitchFamily="34" charset="0"/>
                  </a:rPr>
                  <a:t>WP2-4: Filling in missing data</a:t>
                </a:r>
              </a:p>
            </p:txBody>
          </p:sp>
          <p:sp>
            <p:nvSpPr>
              <p:cNvPr id="33" name="TextBox 32">
                <a:extLst>
                  <a:ext uri="{FF2B5EF4-FFF2-40B4-BE49-F238E27FC236}">
                    <a16:creationId xmlns:a16="http://schemas.microsoft.com/office/drawing/2014/main" id="{3CD6A0F0-7F97-DAA3-1742-FB265EDEF33C}"/>
                  </a:ext>
                </a:extLst>
              </p:cNvPr>
              <p:cNvSpPr txBox="1"/>
              <p:nvPr/>
            </p:nvSpPr>
            <p:spPr>
              <a:xfrm>
                <a:off x="3229440" y="5108795"/>
                <a:ext cx="1303189" cy="600164"/>
              </a:xfrm>
              <a:prstGeom prst="rect">
                <a:avLst/>
              </a:prstGeom>
              <a:noFill/>
            </p:spPr>
            <p:txBody>
              <a:bodyPr wrap="square" rtlCol="0">
                <a:spAutoFit/>
              </a:bodyPr>
              <a:lstStyle/>
              <a:p>
                <a:r>
                  <a:rPr lang="en-US" sz="1100">
                    <a:latin typeface="Segoe UI Semibold" panose="020B0702040204020203" pitchFamily="34" charset="0"/>
                    <a:cs typeface="Segoe UI Semibold" panose="020B0702040204020203" pitchFamily="34" charset="0"/>
                  </a:rPr>
                  <a:t>Pre-existing data on criteria pollutants</a:t>
                </a:r>
              </a:p>
            </p:txBody>
          </p:sp>
          <p:sp>
            <p:nvSpPr>
              <p:cNvPr id="34" name="TextBox 33">
                <a:extLst>
                  <a:ext uri="{FF2B5EF4-FFF2-40B4-BE49-F238E27FC236}">
                    <a16:creationId xmlns:a16="http://schemas.microsoft.com/office/drawing/2014/main" id="{CEB42709-03D9-5923-EE94-A8D961F5CCAB}"/>
                  </a:ext>
                </a:extLst>
              </p:cNvPr>
              <p:cNvSpPr txBox="1"/>
              <p:nvPr/>
            </p:nvSpPr>
            <p:spPr>
              <a:xfrm>
                <a:off x="5354087" y="5097497"/>
                <a:ext cx="1305792" cy="600164"/>
              </a:xfrm>
              <a:prstGeom prst="rect">
                <a:avLst/>
              </a:prstGeom>
              <a:noFill/>
            </p:spPr>
            <p:txBody>
              <a:bodyPr wrap="square" rtlCol="0">
                <a:spAutoFit/>
              </a:bodyPr>
              <a:lstStyle/>
              <a:p>
                <a:pPr algn="r"/>
                <a:r>
                  <a:rPr lang="en-US" sz="1100">
                    <a:latin typeface="Segoe UI Semibold" panose="020B0702040204020203" pitchFamily="34" charset="0"/>
                    <a:cs typeface="Segoe UI Semibold" panose="020B0702040204020203" pitchFamily="34" charset="0"/>
                  </a:rPr>
                  <a:t>Pre-existing data  on non-criteria pollutants</a:t>
                </a:r>
              </a:p>
            </p:txBody>
          </p:sp>
          <p:pic>
            <p:nvPicPr>
              <p:cNvPr id="3" name="Graphic 2" descr="Kiepwagen silhouet">
                <a:extLst>
                  <a:ext uri="{FF2B5EF4-FFF2-40B4-BE49-F238E27FC236}">
                    <a16:creationId xmlns:a16="http://schemas.microsoft.com/office/drawing/2014/main" id="{537D2D3F-CE53-1D08-1925-0A99D77C7F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86691" y="6030109"/>
                <a:ext cx="528903" cy="528903"/>
              </a:xfrm>
              <a:prstGeom prst="rect">
                <a:avLst/>
              </a:prstGeom>
            </p:spPr>
          </p:pic>
          <p:pic>
            <p:nvPicPr>
              <p:cNvPr id="4" name="Picture 6">
                <a:extLst>
                  <a:ext uri="{FF2B5EF4-FFF2-40B4-BE49-F238E27FC236}">
                    <a16:creationId xmlns:a16="http://schemas.microsoft.com/office/drawing/2014/main" id="{DA22A872-3753-E790-9390-E88D1156A10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7145" y="5937227"/>
                <a:ext cx="669320" cy="6693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8" descr="Generated image">
                <a:extLst>
                  <a:ext uri="{FF2B5EF4-FFF2-40B4-BE49-F238E27FC236}">
                    <a16:creationId xmlns:a16="http://schemas.microsoft.com/office/drawing/2014/main" id="{E54045D7-8C72-308A-3E12-F0CC482F14B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0517" y="5937227"/>
                <a:ext cx="669320" cy="669320"/>
              </a:xfrm>
              <a:prstGeom prst="rect">
                <a:avLst/>
              </a:prstGeom>
              <a:noFill/>
              <a:ln>
                <a:noFill/>
              </a:ln>
            </p:spPr>
          </p:pic>
          <p:sp>
            <p:nvSpPr>
              <p:cNvPr id="6" name="Rounded Rectangle 5">
                <a:extLst>
                  <a:ext uri="{FF2B5EF4-FFF2-40B4-BE49-F238E27FC236}">
                    <a16:creationId xmlns:a16="http://schemas.microsoft.com/office/drawing/2014/main" id="{7D9722FF-247E-9236-CCDA-58D4E704109C}"/>
                  </a:ext>
                </a:extLst>
              </p:cNvPr>
              <p:cNvSpPr/>
              <p:nvPr/>
            </p:nvSpPr>
            <p:spPr>
              <a:xfrm>
                <a:off x="3825551" y="6106563"/>
                <a:ext cx="1917050" cy="556362"/>
              </a:xfrm>
              <a:prstGeom prst="roundRect">
                <a:avLst/>
              </a:prstGeom>
              <a:noFill/>
              <a:ln>
                <a:solidFill>
                  <a:srgbClr val="2A92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cxnSp>
            <p:nvCxnSpPr>
              <p:cNvPr id="8" name="Straight Connector 7">
                <a:extLst>
                  <a:ext uri="{FF2B5EF4-FFF2-40B4-BE49-F238E27FC236}">
                    <a16:creationId xmlns:a16="http://schemas.microsoft.com/office/drawing/2014/main" id="{BE1761D8-4C36-6BF3-F2AC-0A5966F18BE5}"/>
                  </a:ext>
                </a:extLst>
              </p:cNvPr>
              <p:cNvCxnSpPr>
                <a:cxnSpLocks/>
              </p:cNvCxnSpPr>
              <p:nvPr/>
            </p:nvCxnSpPr>
            <p:spPr>
              <a:xfrm flipV="1">
                <a:off x="3866681" y="5822159"/>
                <a:ext cx="665948" cy="283091"/>
              </a:xfrm>
              <a:prstGeom prst="line">
                <a:avLst/>
              </a:prstGeom>
              <a:ln>
                <a:solidFill>
                  <a:srgbClr val="2A92CA"/>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10AFA6C8-A340-887C-E566-FDD0100C7472}"/>
                  </a:ext>
                </a:extLst>
              </p:cNvPr>
              <p:cNvCxnSpPr>
                <a:cxnSpLocks/>
              </p:cNvCxnSpPr>
              <p:nvPr/>
            </p:nvCxnSpPr>
            <p:spPr>
              <a:xfrm flipH="1" flipV="1">
                <a:off x="5333027" y="5806033"/>
                <a:ext cx="378352" cy="327289"/>
              </a:xfrm>
              <a:prstGeom prst="line">
                <a:avLst/>
              </a:prstGeom>
              <a:ln>
                <a:solidFill>
                  <a:srgbClr val="2A92CA"/>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05F15C3D-9091-EFED-00BC-5CFC03AAC331}"/>
                  </a:ext>
                </a:extLst>
              </p:cNvPr>
              <p:cNvSpPr txBox="1"/>
              <p:nvPr/>
            </p:nvSpPr>
            <p:spPr>
              <a:xfrm>
                <a:off x="4223864" y="6385926"/>
                <a:ext cx="1037463" cy="276999"/>
              </a:xfrm>
              <a:prstGeom prst="rect">
                <a:avLst/>
              </a:prstGeom>
              <a:noFill/>
            </p:spPr>
            <p:txBody>
              <a:bodyPr wrap="none" rtlCol="0">
                <a:spAutoFit/>
              </a:bodyPr>
              <a:lstStyle/>
              <a:p>
                <a:r>
                  <a:rPr lang="en-FI" sz="1200" dirty="0">
                    <a:solidFill>
                      <a:srgbClr val="2A92CA"/>
                    </a:solidFill>
                  </a:rPr>
                  <a:t>Experiments</a:t>
                </a:r>
              </a:p>
            </p:txBody>
          </p:sp>
        </p:grpSp>
        <p:grpSp>
          <p:nvGrpSpPr>
            <p:cNvPr id="15" name="Group 14">
              <a:extLst>
                <a:ext uri="{FF2B5EF4-FFF2-40B4-BE49-F238E27FC236}">
                  <a16:creationId xmlns:a16="http://schemas.microsoft.com/office/drawing/2014/main" id="{68871BBE-F1FA-9F7C-77A3-8FC58330CE5C}"/>
                </a:ext>
              </a:extLst>
            </p:cNvPr>
            <p:cNvGrpSpPr/>
            <p:nvPr/>
          </p:nvGrpSpPr>
          <p:grpSpPr>
            <a:xfrm>
              <a:off x="8790569" y="2030385"/>
              <a:ext cx="3030768" cy="3561638"/>
              <a:chOff x="9514469" y="2437890"/>
              <a:chExt cx="3030768" cy="3561638"/>
            </a:xfrm>
          </p:grpSpPr>
          <p:sp>
            <p:nvSpPr>
              <p:cNvPr id="21" name="TextBox 20">
                <a:extLst>
                  <a:ext uri="{FF2B5EF4-FFF2-40B4-BE49-F238E27FC236}">
                    <a16:creationId xmlns:a16="http://schemas.microsoft.com/office/drawing/2014/main" id="{531D53D0-6E0E-2EA8-89D0-0E8698754BF7}"/>
                  </a:ext>
                </a:extLst>
              </p:cNvPr>
              <p:cNvSpPr txBox="1"/>
              <p:nvPr/>
            </p:nvSpPr>
            <p:spPr>
              <a:xfrm>
                <a:off x="9514469" y="2437890"/>
                <a:ext cx="3030768" cy="553998"/>
              </a:xfrm>
              <a:prstGeom prst="rect">
                <a:avLst/>
              </a:prstGeom>
              <a:noFill/>
            </p:spPr>
            <p:txBody>
              <a:bodyPr wrap="square" rtlCol="0">
                <a:spAutoFit/>
              </a:bodyPr>
              <a:lstStyle/>
              <a:p>
                <a:pPr algn="ctr"/>
                <a:r>
                  <a:rPr lang="en-US" sz="1600" dirty="0">
                    <a:latin typeface="Segoe UI Semibold" panose="020B0702040204020203" pitchFamily="34" charset="0"/>
                    <a:cs typeface="Segoe UI Semibold" panose="020B0702040204020203" pitchFamily="34" charset="0"/>
                  </a:rPr>
                  <a:t>Zero Pollution Plan </a:t>
                </a:r>
              </a:p>
              <a:p>
                <a:pPr algn="ctr"/>
                <a:endParaRPr lang="en-US" sz="1400" dirty="0">
                  <a:latin typeface="Segoe UI Semibold" panose="020B0702040204020203" pitchFamily="34" charset="0"/>
                  <a:cs typeface="Segoe UI Semibold" panose="020B0702040204020203" pitchFamily="34" charset="0"/>
                </a:endParaRPr>
              </a:p>
            </p:txBody>
          </p:sp>
          <p:sp>
            <p:nvSpPr>
              <p:cNvPr id="23" name="TextBox 22">
                <a:extLst>
                  <a:ext uri="{FF2B5EF4-FFF2-40B4-BE49-F238E27FC236}">
                    <a16:creationId xmlns:a16="http://schemas.microsoft.com/office/drawing/2014/main" id="{F51611B7-63B3-A13E-16BB-A6EECDE61C6B}"/>
                  </a:ext>
                </a:extLst>
              </p:cNvPr>
              <p:cNvSpPr txBox="1"/>
              <p:nvPr/>
            </p:nvSpPr>
            <p:spPr>
              <a:xfrm>
                <a:off x="10274627" y="5737918"/>
                <a:ext cx="1917373" cy="261610"/>
              </a:xfrm>
              <a:prstGeom prst="rect">
                <a:avLst/>
              </a:prstGeom>
              <a:noFill/>
            </p:spPr>
            <p:txBody>
              <a:bodyPr wrap="square" rtlCol="0">
                <a:spAutoFit/>
              </a:bodyPr>
              <a:lstStyle/>
              <a:p>
                <a:r>
                  <a:rPr lang="en-FI" sz="1100" dirty="0"/>
                  <a:t>“Do no significant harm”</a:t>
                </a:r>
              </a:p>
            </p:txBody>
          </p:sp>
          <p:pic>
            <p:nvPicPr>
              <p:cNvPr id="24" name="Picture 23">
                <a:extLst>
                  <a:ext uri="{FF2B5EF4-FFF2-40B4-BE49-F238E27FC236}">
                    <a16:creationId xmlns:a16="http://schemas.microsoft.com/office/drawing/2014/main" id="{E894A900-9BA6-6B20-4524-25533BD51EA9}"/>
                  </a:ext>
                </a:extLst>
              </p:cNvPr>
              <p:cNvPicPr>
                <a:picLocks noChangeAspect="1"/>
              </p:cNvPicPr>
              <p:nvPr/>
            </p:nvPicPr>
            <p:blipFill>
              <a:blip r:embed="rId8"/>
              <a:stretch>
                <a:fillRect/>
              </a:stretch>
            </p:blipFill>
            <p:spPr>
              <a:xfrm>
                <a:off x="10662786" y="3243683"/>
                <a:ext cx="660884" cy="660884"/>
              </a:xfrm>
              <a:prstGeom prst="rect">
                <a:avLst/>
              </a:prstGeom>
            </p:spPr>
          </p:pic>
          <p:pic>
            <p:nvPicPr>
              <p:cNvPr id="25" name="Picture 24">
                <a:extLst>
                  <a:ext uri="{FF2B5EF4-FFF2-40B4-BE49-F238E27FC236}">
                    <a16:creationId xmlns:a16="http://schemas.microsoft.com/office/drawing/2014/main" id="{E3491FCE-B0BA-43DC-4AB9-A09A20DEA8FF}"/>
                  </a:ext>
                </a:extLst>
              </p:cNvPr>
              <p:cNvPicPr>
                <a:picLocks noChangeAspect="1"/>
              </p:cNvPicPr>
              <p:nvPr/>
            </p:nvPicPr>
            <p:blipFill>
              <a:blip r:embed="rId9"/>
              <a:stretch>
                <a:fillRect/>
              </a:stretch>
            </p:blipFill>
            <p:spPr>
              <a:xfrm>
                <a:off x="10711745" y="5127392"/>
                <a:ext cx="663613" cy="663613"/>
              </a:xfrm>
              <a:prstGeom prst="rect">
                <a:avLst/>
              </a:prstGeom>
            </p:spPr>
          </p:pic>
          <p:pic>
            <p:nvPicPr>
              <p:cNvPr id="26" name="Picture 25">
                <a:extLst>
                  <a:ext uri="{FF2B5EF4-FFF2-40B4-BE49-F238E27FC236}">
                    <a16:creationId xmlns:a16="http://schemas.microsoft.com/office/drawing/2014/main" id="{ADAD0B98-B219-8986-D416-44C4DC6B16BC}"/>
                  </a:ext>
                </a:extLst>
              </p:cNvPr>
              <p:cNvPicPr>
                <a:picLocks noChangeAspect="1"/>
              </p:cNvPicPr>
              <p:nvPr/>
            </p:nvPicPr>
            <p:blipFill>
              <a:blip r:embed="rId10"/>
              <a:stretch>
                <a:fillRect/>
              </a:stretch>
            </p:blipFill>
            <p:spPr>
              <a:xfrm>
                <a:off x="10760762" y="4390473"/>
                <a:ext cx="550447" cy="550447"/>
              </a:xfrm>
              <a:prstGeom prst="rect">
                <a:avLst/>
              </a:prstGeom>
            </p:spPr>
          </p:pic>
        </p:grpSp>
      </p:grpSp>
    </p:spTree>
    <p:extLst>
      <p:ext uri="{BB962C8B-B14F-4D97-AF65-F5344CB8AC3E}">
        <p14:creationId xmlns:p14="http://schemas.microsoft.com/office/powerpoint/2010/main" val="2380334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638D4D0-C175-44A8-1297-2C97C76E3AC4}"/>
              </a:ext>
            </a:extLst>
          </p:cNvPr>
          <p:cNvSpPr>
            <a:spLocks noGrp="1"/>
          </p:cNvSpPr>
          <p:nvPr>
            <p:ph type="title"/>
          </p:nvPr>
        </p:nvSpPr>
        <p:spPr>
          <a:xfrm>
            <a:off x="1994874" y="238833"/>
            <a:ext cx="3774384" cy="1799074"/>
          </a:xfrm>
        </p:spPr>
        <p:txBody>
          <a:bodyPr/>
          <a:lstStyle/>
          <a:p>
            <a:r>
              <a:rPr lang="en-GB" dirty="0"/>
              <a:t>Experiments</a:t>
            </a:r>
          </a:p>
        </p:txBody>
      </p:sp>
      <p:sp>
        <p:nvSpPr>
          <p:cNvPr id="2" name="Tijdelijke aanduiding voor tekst 3">
            <a:extLst>
              <a:ext uri="{FF2B5EF4-FFF2-40B4-BE49-F238E27FC236}">
                <a16:creationId xmlns:a16="http://schemas.microsoft.com/office/drawing/2014/main" id="{3649780C-7207-FAB1-9048-9508258320C1}"/>
              </a:ext>
            </a:extLst>
          </p:cNvPr>
          <p:cNvSpPr>
            <a:spLocks noGrp="1"/>
          </p:cNvSpPr>
          <p:nvPr>
            <p:ph idx="1"/>
          </p:nvPr>
        </p:nvSpPr>
        <p:spPr>
          <a:xfrm>
            <a:off x="1994874" y="2348508"/>
            <a:ext cx="4707080" cy="909526"/>
          </a:xfrm>
        </p:spPr>
        <p:txBody>
          <a:bodyPr>
            <a:noAutofit/>
          </a:bodyPr>
          <a:lstStyle/>
          <a:p>
            <a:r>
              <a:rPr lang="en-GB" sz="1600" noProof="1"/>
              <a:t>REALCHEM will experimentally characterise the emissions from engines, especially for emerging pollutants beyond WHO air quality quidelines (</a:t>
            </a:r>
            <a:r>
              <a:rPr lang="en-GB" sz="1600" noProof="1">
                <a:solidFill>
                  <a:schemeClr val="accent1"/>
                </a:solidFill>
              </a:rPr>
              <a:t>PN, UFP, BC, SecA</a:t>
            </a:r>
            <a:r>
              <a:rPr lang="en-GB" sz="1600" noProof="1"/>
              <a:t>), with similar measurement system for different modes</a:t>
            </a:r>
          </a:p>
        </p:txBody>
      </p:sp>
      <p:sp>
        <p:nvSpPr>
          <p:cNvPr id="3" name="Tijdelijke aanduiding voor tekst 2">
            <a:extLst>
              <a:ext uri="{FF2B5EF4-FFF2-40B4-BE49-F238E27FC236}">
                <a16:creationId xmlns:a16="http://schemas.microsoft.com/office/drawing/2014/main" id="{CA2CB31D-395F-8738-1893-19F35D669FC6}"/>
              </a:ext>
            </a:extLst>
          </p:cNvPr>
          <p:cNvSpPr txBox="1">
            <a:spLocks/>
          </p:cNvSpPr>
          <p:nvPr/>
        </p:nvSpPr>
        <p:spPr>
          <a:xfrm>
            <a:off x="1994874" y="1885864"/>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3">
                  <a:extLst>
                    <a:ext uri="{96DAC541-7B7A-43D3-8B79-37D633B846F1}">
                      <asvg:svgBlip xmlns:asvg="http://schemas.microsoft.com/office/drawing/2016/SVG/main" r:embed="rId4"/>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5">
                  <a:extLst>
                    <a:ext uri="{96DAC541-7B7A-43D3-8B79-37D633B846F1}">
                      <asvg:svgBlip xmlns:asvg="http://schemas.microsoft.com/office/drawing/2016/SVG/main" r:embed="rId6"/>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7">
                  <a:extLst>
                    <a:ext uri="{96DAC541-7B7A-43D3-8B79-37D633B846F1}">
                      <asvg:svgBlip xmlns:asvg="http://schemas.microsoft.com/office/drawing/2016/SVG/main" r:embed="rId8"/>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900" b="1" noProof="1">
              <a:solidFill>
                <a:schemeClr val="accent2"/>
              </a:solidFill>
            </a:endParaRPr>
          </a:p>
        </p:txBody>
      </p:sp>
      <p:sp>
        <p:nvSpPr>
          <p:cNvPr id="11" name="Tijdelijke aanduiding voor tekst 3">
            <a:extLst>
              <a:ext uri="{FF2B5EF4-FFF2-40B4-BE49-F238E27FC236}">
                <a16:creationId xmlns:a16="http://schemas.microsoft.com/office/drawing/2014/main" id="{D6940FAF-3E7E-C826-B94F-FED169D644E0}"/>
              </a:ext>
            </a:extLst>
          </p:cNvPr>
          <p:cNvSpPr txBox="1">
            <a:spLocks/>
          </p:cNvSpPr>
          <p:nvPr/>
        </p:nvSpPr>
        <p:spPr>
          <a:xfrm>
            <a:off x="1994875" y="3847698"/>
            <a:ext cx="4918686" cy="135718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1"/>
              </a:buClr>
              <a:buSzPct val="100000"/>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00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SzPct val="100000"/>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noProof="1">
                <a:solidFill>
                  <a:schemeClr val="accent5"/>
                </a:solidFill>
              </a:rPr>
              <a:t>Experiments will be performed in all three transport modes: </a:t>
            </a:r>
          </a:p>
          <a:p>
            <a:pPr marL="285750" indent="-285750">
              <a:spcBef>
                <a:spcPts val="0"/>
              </a:spcBef>
              <a:buFont typeface="Arial" panose="020B0604020202020204" pitchFamily="34" charset="0"/>
              <a:buChar char="•"/>
            </a:pPr>
            <a:r>
              <a:rPr lang="en-GB" sz="1600" noProof="1">
                <a:solidFill>
                  <a:schemeClr val="accent5"/>
                </a:solidFill>
              </a:rPr>
              <a:t>HD and NRMM – real-world and simulation </a:t>
            </a:r>
          </a:p>
          <a:p>
            <a:pPr marL="285750" indent="-285750">
              <a:spcBef>
                <a:spcPts val="0"/>
              </a:spcBef>
              <a:buFont typeface="Arial" panose="020B0604020202020204" pitchFamily="34" charset="0"/>
              <a:buChar char="•"/>
            </a:pPr>
            <a:r>
              <a:rPr lang="en-GB" sz="1600" noProof="1">
                <a:solidFill>
                  <a:schemeClr val="accent5"/>
                </a:solidFill>
              </a:rPr>
              <a:t>Shipping – on-board </a:t>
            </a:r>
          </a:p>
          <a:p>
            <a:pPr marL="285750" indent="-285750">
              <a:spcBef>
                <a:spcPts val="0"/>
              </a:spcBef>
              <a:buFont typeface="Arial" panose="020B0604020202020204" pitchFamily="34" charset="0"/>
              <a:buChar char="•"/>
            </a:pPr>
            <a:r>
              <a:rPr lang="en-GB" sz="1600" noProof="1">
                <a:solidFill>
                  <a:schemeClr val="accent5"/>
                </a:solidFill>
              </a:rPr>
              <a:t>Aviation – turboshaft engine with SAF</a:t>
            </a:r>
          </a:p>
          <a:p>
            <a:endParaRPr lang="en-GB" sz="1600" noProof="1">
              <a:solidFill>
                <a:schemeClr val="accent5"/>
              </a:solidFill>
            </a:endParaRPr>
          </a:p>
        </p:txBody>
      </p:sp>
      <p:sp>
        <p:nvSpPr>
          <p:cNvPr id="12" name="Tijdelijke aanduiding voor tekst 2">
            <a:extLst>
              <a:ext uri="{FF2B5EF4-FFF2-40B4-BE49-F238E27FC236}">
                <a16:creationId xmlns:a16="http://schemas.microsoft.com/office/drawing/2014/main" id="{1FFD03CC-54D6-83B8-5F6F-40000ABBFA83}"/>
              </a:ext>
            </a:extLst>
          </p:cNvPr>
          <p:cNvSpPr txBox="1">
            <a:spLocks/>
          </p:cNvSpPr>
          <p:nvPr/>
        </p:nvSpPr>
        <p:spPr>
          <a:xfrm>
            <a:off x="1994873" y="3562778"/>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3">
                  <a:extLst>
                    <a:ext uri="{96DAC541-7B7A-43D3-8B79-37D633B846F1}">
                      <asvg:svgBlip xmlns:asvg="http://schemas.microsoft.com/office/drawing/2016/SVG/main" r:embed="rId4"/>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5">
                  <a:extLst>
                    <a:ext uri="{96DAC541-7B7A-43D3-8B79-37D633B846F1}">
                      <asvg:svgBlip xmlns:asvg="http://schemas.microsoft.com/office/drawing/2016/SVG/main" r:embed="rId6"/>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7">
                  <a:extLst>
                    <a:ext uri="{96DAC541-7B7A-43D3-8B79-37D633B846F1}">
                      <asvg:svgBlip xmlns:asvg="http://schemas.microsoft.com/office/drawing/2016/SVG/main" r:embed="rId8"/>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Dedicated experiments</a:t>
            </a:r>
          </a:p>
        </p:txBody>
      </p:sp>
      <p:pic>
        <p:nvPicPr>
          <p:cNvPr id="14" name="Graphic 13" descr="Kiepwagen silhouet">
            <a:extLst>
              <a:ext uri="{FF2B5EF4-FFF2-40B4-BE49-F238E27FC236}">
                <a16:creationId xmlns:a16="http://schemas.microsoft.com/office/drawing/2014/main" id="{29A212FC-6C70-CCBF-A117-2736E11814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7509" y="3018187"/>
            <a:ext cx="685589" cy="685589"/>
          </a:xfrm>
          <a:prstGeom prst="rect">
            <a:avLst/>
          </a:prstGeom>
        </p:spPr>
      </p:pic>
      <p:pic>
        <p:nvPicPr>
          <p:cNvPr id="3078" name="Picture 6">
            <a:extLst>
              <a:ext uri="{FF2B5EF4-FFF2-40B4-BE49-F238E27FC236}">
                <a16:creationId xmlns:a16="http://schemas.microsoft.com/office/drawing/2014/main" id="{D2051C4B-563E-4504-65E2-300F9E4A04A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5883" y="2190068"/>
            <a:ext cx="991738" cy="99173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enerated image">
            <a:extLst>
              <a:ext uri="{FF2B5EF4-FFF2-40B4-BE49-F238E27FC236}">
                <a16:creationId xmlns:a16="http://schemas.microsoft.com/office/drawing/2014/main" id="{46390FD1-563A-74F8-F73A-A970C522FFE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48837" y="3614307"/>
            <a:ext cx="835934" cy="835934"/>
          </a:xfrm>
          <a:prstGeom prst="rect">
            <a:avLst/>
          </a:prstGeom>
          <a:noFill/>
          <a:extLst>
            <a:ext uri="{909E8E84-426E-40DD-AFC4-6F175D3DCCD1}">
              <a14:hiddenFill xmlns:a14="http://schemas.microsoft.com/office/drawing/2010/main">
                <a:solidFill>
                  <a:srgbClr val="FFFFFF"/>
                </a:solidFill>
              </a14:hiddenFill>
            </a:ext>
          </a:extLst>
        </p:spPr>
      </p:pic>
      <p:sp>
        <p:nvSpPr>
          <p:cNvPr id="13" name="Tijdelijke aanduiding voor tekst 2">
            <a:extLst>
              <a:ext uri="{FF2B5EF4-FFF2-40B4-BE49-F238E27FC236}">
                <a16:creationId xmlns:a16="http://schemas.microsoft.com/office/drawing/2014/main" id="{CE530600-7B77-08EA-6FCA-582C361B9A06}"/>
              </a:ext>
            </a:extLst>
          </p:cNvPr>
          <p:cNvSpPr txBox="1">
            <a:spLocks/>
          </p:cNvSpPr>
          <p:nvPr/>
        </p:nvSpPr>
        <p:spPr>
          <a:xfrm>
            <a:off x="1994874" y="1671754"/>
            <a:ext cx="4509836"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3">
                  <a:extLst>
                    <a:ext uri="{96DAC541-7B7A-43D3-8B79-37D633B846F1}">
                      <asvg:svgBlip xmlns:asvg="http://schemas.microsoft.com/office/drawing/2016/SVG/main" r:embed="rId4"/>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5">
                  <a:extLst>
                    <a:ext uri="{96DAC541-7B7A-43D3-8B79-37D633B846F1}">
                      <asvg:svgBlip xmlns:asvg="http://schemas.microsoft.com/office/drawing/2016/SVG/main" r:embed="rId6"/>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7">
                  <a:extLst>
                    <a:ext uri="{96DAC541-7B7A-43D3-8B79-37D633B846F1}">
                      <asvg:svgBlip xmlns:asvg="http://schemas.microsoft.com/office/drawing/2016/SVG/main" r:embed="rId8"/>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Comprehensive measurement system throughout experiments</a:t>
            </a:r>
          </a:p>
        </p:txBody>
      </p:sp>
      <p:sp>
        <p:nvSpPr>
          <p:cNvPr id="15" name="Tijdelijke aanduiding voor tekst 2">
            <a:extLst>
              <a:ext uri="{FF2B5EF4-FFF2-40B4-BE49-F238E27FC236}">
                <a16:creationId xmlns:a16="http://schemas.microsoft.com/office/drawing/2014/main" id="{24378EAD-9232-BF93-EAA3-BED6DF48F918}"/>
              </a:ext>
            </a:extLst>
          </p:cNvPr>
          <p:cNvSpPr txBox="1">
            <a:spLocks/>
          </p:cNvSpPr>
          <p:nvPr/>
        </p:nvSpPr>
        <p:spPr>
          <a:xfrm>
            <a:off x="1896251" y="5336498"/>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3">
                  <a:extLst>
                    <a:ext uri="{96DAC541-7B7A-43D3-8B79-37D633B846F1}">
                      <asvg:svgBlip xmlns:asvg="http://schemas.microsoft.com/office/drawing/2016/SVG/main" r:embed="rId4"/>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5">
                  <a:extLst>
                    <a:ext uri="{96DAC541-7B7A-43D3-8B79-37D633B846F1}">
                      <asvg:svgBlip xmlns:asvg="http://schemas.microsoft.com/office/drawing/2016/SVG/main" r:embed="rId6"/>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7">
                  <a:extLst>
                    <a:ext uri="{96DAC541-7B7A-43D3-8B79-37D633B846F1}">
                      <asvg:svgBlip xmlns:asvg="http://schemas.microsoft.com/office/drawing/2016/SVG/main" r:embed="rId8"/>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Health effects and toxicity</a:t>
            </a:r>
          </a:p>
        </p:txBody>
      </p:sp>
      <p:pic>
        <p:nvPicPr>
          <p:cNvPr id="17" name="Picture 16">
            <a:extLst>
              <a:ext uri="{FF2B5EF4-FFF2-40B4-BE49-F238E27FC236}">
                <a16:creationId xmlns:a16="http://schemas.microsoft.com/office/drawing/2014/main" id="{2121376C-AAA3-BE5E-D9BF-DFA95556E6C3}"/>
              </a:ext>
            </a:extLst>
          </p:cNvPr>
          <p:cNvPicPr>
            <a:picLocks noChangeAspect="1"/>
          </p:cNvPicPr>
          <p:nvPr/>
        </p:nvPicPr>
        <p:blipFill>
          <a:blip r:embed="rId13"/>
          <a:stretch>
            <a:fillRect/>
          </a:stretch>
        </p:blipFill>
        <p:spPr>
          <a:xfrm>
            <a:off x="7553656" y="4122339"/>
            <a:ext cx="4214640" cy="2099505"/>
          </a:xfrm>
          <a:prstGeom prst="rect">
            <a:avLst/>
          </a:prstGeom>
        </p:spPr>
      </p:pic>
      <p:pic>
        <p:nvPicPr>
          <p:cNvPr id="18" name="Picture 17">
            <a:extLst>
              <a:ext uri="{FF2B5EF4-FFF2-40B4-BE49-F238E27FC236}">
                <a16:creationId xmlns:a16="http://schemas.microsoft.com/office/drawing/2014/main" id="{21921BFC-EC4E-B788-710D-5EF678D01344}"/>
              </a:ext>
            </a:extLst>
          </p:cNvPr>
          <p:cNvPicPr>
            <a:picLocks noChangeAspect="1"/>
          </p:cNvPicPr>
          <p:nvPr/>
        </p:nvPicPr>
        <p:blipFill>
          <a:blip r:embed="rId14"/>
          <a:stretch>
            <a:fillRect/>
          </a:stretch>
        </p:blipFill>
        <p:spPr>
          <a:xfrm>
            <a:off x="6913561" y="834887"/>
            <a:ext cx="4854735" cy="2941398"/>
          </a:xfrm>
          <a:prstGeom prst="rect">
            <a:avLst/>
          </a:prstGeom>
        </p:spPr>
      </p:pic>
      <p:sp>
        <p:nvSpPr>
          <p:cNvPr id="19" name="TextBox 18">
            <a:extLst>
              <a:ext uri="{FF2B5EF4-FFF2-40B4-BE49-F238E27FC236}">
                <a16:creationId xmlns:a16="http://schemas.microsoft.com/office/drawing/2014/main" id="{B2F33D11-4FAB-3729-7193-8B020E89A715}"/>
              </a:ext>
            </a:extLst>
          </p:cNvPr>
          <p:cNvSpPr txBox="1"/>
          <p:nvPr/>
        </p:nvSpPr>
        <p:spPr>
          <a:xfrm>
            <a:off x="1896251" y="5672221"/>
            <a:ext cx="4707081" cy="830997"/>
          </a:xfrm>
          <a:prstGeom prst="rect">
            <a:avLst/>
          </a:prstGeom>
          <a:noFill/>
        </p:spPr>
        <p:txBody>
          <a:bodyPr wrap="square" rtlCol="0">
            <a:spAutoFit/>
          </a:bodyPr>
          <a:lstStyle/>
          <a:p>
            <a:r>
              <a:rPr lang="en-GB" sz="1600" noProof="1">
                <a:solidFill>
                  <a:schemeClr val="accent5"/>
                </a:solidFill>
              </a:rPr>
              <a:t>The toxicity of emissions from the REALCHEM sampling system will be analysed using a 3D exposure system with air-liquid interface (ALI)</a:t>
            </a:r>
            <a:endParaRPr lang="en-FI" sz="1600" dirty="0"/>
          </a:p>
        </p:txBody>
      </p:sp>
    </p:spTree>
    <p:extLst>
      <p:ext uri="{BB962C8B-B14F-4D97-AF65-F5344CB8AC3E}">
        <p14:creationId xmlns:p14="http://schemas.microsoft.com/office/powerpoint/2010/main" val="1818360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CFCB67B-307F-7BB5-0988-3AD7BDC9301C}"/>
              </a:ext>
            </a:extLst>
          </p:cNvPr>
          <p:cNvSpPr txBox="1"/>
          <p:nvPr/>
        </p:nvSpPr>
        <p:spPr>
          <a:xfrm>
            <a:off x="502840" y="5131073"/>
            <a:ext cx="11367214" cy="523220"/>
          </a:xfrm>
          <a:prstGeom prst="rect">
            <a:avLst/>
          </a:prstGeom>
          <a:solidFill>
            <a:schemeClr val="accent4"/>
          </a:solidFill>
        </p:spPr>
        <p:txBody>
          <a:bodyPr wrap="none" rtlCol="0">
            <a:spAutoFit/>
          </a:bodyPr>
          <a:lstStyle/>
          <a:p>
            <a:r>
              <a:rPr lang="en-FI" sz="2800" dirty="0"/>
              <a:t>Regulated pollutants – Non-regulated pollutants – Emerging pollutants</a:t>
            </a:r>
          </a:p>
        </p:txBody>
      </p:sp>
      <p:pic>
        <p:nvPicPr>
          <p:cNvPr id="2050" name="Picture 2">
            <a:extLst>
              <a:ext uri="{FF2B5EF4-FFF2-40B4-BE49-F238E27FC236}">
                <a16:creationId xmlns:a16="http://schemas.microsoft.com/office/drawing/2014/main" id="{628BD11C-E743-429C-E3D3-8E62453B79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1465317"/>
            <a:ext cx="5666642" cy="30209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7D74175-9AA6-3D38-5A28-3CE7C15ECE0E}"/>
              </a:ext>
            </a:extLst>
          </p:cNvPr>
          <p:cNvPicPr>
            <a:picLocks noChangeAspect="1"/>
          </p:cNvPicPr>
          <p:nvPr/>
        </p:nvPicPr>
        <p:blipFill>
          <a:blip r:embed="rId3"/>
          <a:stretch>
            <a:fillRect/>
          </a:stretch>
        </p:blipFill>
        <p:spPr>
          <a:xfrm>
            <a:off x="6000750" y="1779968"/>
            <a:ext cx="5630269" cy="2596089"/>
          </a:xfrm>
          <a:prstGeom prst="rect">
            <a:avLst/>
          </a:prstGeom>
        </p:spPr>
      </p:pic>
      <p:sp>
        <p:nvSpPr>
          <p:cNvPr id="8" name="Titel 4">
            <a:extLst>
              <a:ext uri="{FF2B5EF4-FFF2-40B4-BE49-F238E27FC236}">
                <a16:creationId xmlns:a16="http://schemas.microsoft.com/office/drawing/2014/main" id="{E6366C98-FEFA-4BCF-B126-383FA8407720}"/>
              </a:ext>
            </a:extLst>
          </p:cNvPr>
          <p:cNvSpPr>
            <a:spLocks noGrp="1"/>
          </p:cNvSpPr>
          <p:nvPr>
            <p:ph type="title"/>
          </p:nvPr>
        </p:nvSpPr>
        <p:spPr>
          <a:xfrm>
            <a:off x="3682159" y="0"/>
            <a:ext cx="6180297" cy="1799074"/>
          </a:xfrm>
        </p:spPr>
        <p:txBody>
          <a:bodyPr/>
          <a:lstStyle/>
          <a:p>
            <a:r>
              <a:rPr lang="en-GB" dirty="0"/>
              <a:t>Complete emission </a:t>
            </a:r>
          </a:p>
        </p:txBody>
      </p:sp>
      <p:sp>
        <p:nvSpPr>
          <p:cNvPr id="9" name="TextBox 8">
            <a:extLst>
              <a:ext uri="{FF2B5EF4-FFF2-40B4-BE49-F238E27FC236}">
                <a16:creationId xmlns:a16="http://schemas.microsoft.com/office/drawing/2014/main" id="{17C07F2C-A3A2-1FA9-07C7-A95090F1775F}"/>
              </a:ext>
            </a:extLst>
          </p:cNvPr>
          <p:cNvSpPr txBox="1"/>
          <p:nvPr/>
        </p:nvSpPr>
        <p:spPr>
          <a:xfrm>
            <a:off x="11549293" y="3275111"/>
            <a:ext cx="641522" cy="307777"/>
          </a:xfrm>
          <a:prstGeom prst="rect">
            <a:avLst/>
          </a:prstGeom>
          <a:noFill/>
        </p:spPr>
        <p:txBody>
          <a:bodyPr wrap="none" rtlCol="0">
            <a:spAutoFit/>
          </a:bodyPr>
          <a:lstStyle/>
          <a:p>
            <a:r>
              <a:rPr lang="en-FI" sz="1400" dirty="0"/>
              <a:t>Fresh</a:t>
            </a:r>
          </a:p>
        </p:txBody>
      </p:sp>
      <p:sp>
        <p:nvSpPr>
          <p:cNvPr id="10" name="TextBox 9">
            <a:extLst>
              <a:ext uri="{FF2B5EF4-FFF2-40B4-BE49-F238E27FC236}">
                <a16:creationId xmlns:a16="http://schemas.microsoft.com/office/drawing/2014/main" id="{A34CFC30-6BCD-B5C0-F389-AAEAD44718AB}"/>
              </a:ext>
            </a:extLst>
          </p:cNvPr>
          <p:cNvSpPr txBox="1"/>
          <p:nvPr/>
        </p:nvSpPr>
        <p:spPr>
          <a:xfrm>
            <a:off x="11549293" y="3825584"/>
            <a:ext cx="603050" cy="307777"/>
          </a:xfrm>
          <a:prstGeom prst="rect">
            <a:avLst/>
          </a:prstGeom>
          <a:noFill/>
        </p:spPr>
        <p:txBody>
          <a:bodyPr wrap="none" rtlCol="0">
            <a:spAutoFit/>
          </a:bodyPr>
          <a:lstStyle/>
          <a:p>
            <a:r>
              <a:rPr lang="en-FI" sz="1400" dirty="0"/>
              <a:t>Aged</a:t>
            </a:r>
          </a:p>
        </p:txBody>
      </p:sp>
      <p:sp>
        <p:nvSpPr>
          <p:cNvPr id="2" name="TextBox 1">
            <a:extLst>
              <a:ext uri="{FF2B5EF4-FFF2-40B4-BE49-F238E27FC236}">
                <a16:creationId xmlns:a16="http://schemas.microsoft.com/office/drawing/2014/main" id="{1B961B62-2F1F-A2F9-7577-7DD9CCCCDDDC}"/>
              </a:ext>
            </a:extLst>
          </p:cNvPr>
          <p:cNvSpPr txBox="1"/>
          <p:nvPr/>
        </p:nvSpPr>
        <p:spPr>
          <a:xfrm>
            <a:off x="725213" y="4445788"/>
            <a:ext cx="2784737" cy="276999"/>
          </a:xfrm>
          <a:prstGeom prst="rect">
            <a:avLst/>
          </a:prstGeom>
          <a:noFill/>
        </p:spPr>
        <p:txBody>
          <a:bodyPr wrap="none" rtlCol="0">
            <a:spAutoFit/>
          </a:bodyPr>
          <a:lstStyle/>
          <a:p>
            <a:r>
              <a:rPr lang="en-FI" sz="1200" i="1" dirty="0"/>
              <a:t>Source: REALCHEM Deliverable D7.1</a:t>
            </a:r>
          </a:p>
        </p:txBody>
      </p:sp>
    </p:spTree>
    <p:extLst>
      <p:ext uri="{BB962C8B-B14F-4D97-AF65-F5344CB8AC3E}">
        <p14:creationId xmlns:p14="http://schemas.microsoft.com/office/powerpoint/2010/main" val="244317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F14DA6-9457-C8EF-2166-B0E624C4D452}"/>
              </a:ext>
            </a:extLst>
          </p:cNvPr>
          <p:cNvPicPr>
            <a:picLocks noChangeAspect="1"/>
          </p:cNvPicPr>
          <p:nvPr/>
        </p:nvPicPr>
        <p:blipFill>
          <a:blip r:embed="rId2"/>
          <a:srcRect t="3318" b="2373"/>
          <a:stretch>
            <a:fillRect/>
          </a:stretch>
        </p:blipFill>
        <p:spPr>
          <a:xfrm>
            <a:off x="617232" y="1961046"/>
            <a:ext cx="6612835" cy="4588148"/>
          </a:xfrm>
          <a:prstGeom prst="rect">
            <a:avLst/>
          </a:prstGeom>
        </p:spPr>
      </p:pic>
      <p:graphicFrame>
        <p:nvGraphicFramePr>
          <p:cNvPr id="4" name="Table 3">
            <a:extLst>
              <a:ext uri="{FF2B5EF4-FFF2-40B4-BE49-F238E27FC236}">
                <a16:creationId xmlns:a16="http://schemas.microsoft.com/office/drawing/2014/main" id="{CCB200DE-C00C-4EBA-9219-E52FF20C2E9F}"/>
              </a:ext>
            </a:extLst>
          </p:cNvPr>
          <p:cNvGraphicFramePr>
            <a:graphicFrameLocks noGrp="1"/>
          </p:cNvGraphicFramePr>
          <p:nvPr>
            <p:extLst>
              <p:ext uri="{D42A27DB-BD31-4B8C-83A1-F6EECF244321}">
                <p14:modId xmlns:p14="http://schemas.microsoft.com/office/powerpoint/2010/main" val="903544794"/>
              </p:ext>
            </p:extLst>
          </p:nvPr>
        </p:nvGraphicFramePr>
        <p:xfrm>
          <a:off x="7562672" y="2789238"/>
          <a:ext cx="4399723" cy="3458466"/>
        </p:xfrm>
        <a:graphic>
          <a:graphicData uri="http://schemas.openxmlformats.org/drawingml/2006/table">
            <a:tbl>
              <a:tblPr firstRow="1" firstCol="1" bandRow="1"/>
              <a:tblGrid>
                <a:gridCol w="806082">
                  <a:extLst>
                    <a:ext uri="{9D8B030D-6E8A-4147-A177-3AD203B41FA5}">
                      <a16:colId xmlns:a16="http://schemas.microsoft.com/office/drawing/2014/main" val="135061667"/>
                    </a:ext>
                  </a:extLst>
                </a:gridCol>
                <a:gridCol w="1252557">
                  <a:extLst>
                    <a:ext uri="{9D8B030D-6E8A-4147-A177-3AD203B41FA5}">
                      <a16:colId xmlns:a16="http://schemas.microsoft.com/office/drawing/2014/main" val="2864887400"/>
                    </a:ext>
                  </a:extLst>
                </a:gridCol>
                <a:gridCol w="1178307">
                  <a:extLst>
                    <a:ext uri="{9D8B030D-6E8A-4147-A177-3AD203B41FA5}">
                      <a16:colId xmlns:a16="http://schemas.microsoft.com/office/drawing/2014/main" val="1952588942"/>
                    </a:ext>
                  </a:extLst>
                </a:gridCol>
                <a:gridCol w="1162777">
                  <a:extLst>
                    <a:ext uri="{9D8B030D-6E8A-4147-A177-3AD203B41FA5}">
                      <a16:colId xmlns:a16="http://schemas.microsoft.com/office/drawing/2014/main" val="248871854"/>
                    </a:ext>
                  </a:extLst>
                </a:gridCol>
              </a:tblGrid>
              <a:tr h="148841">
                <a:tc>
                  <a:txBody>
                    <a:bodyPr/>
                    <a:lstStyle/>
                    <a:p>
                      <a:pPr algn="l">
                        <a:lnSpc>
                          <a:spcPct val="115000"/>
                        </a:lnSpc>
                        <a:spcBef>
                          <a:spcPts val="600"/>
                        </a:spcBef>
                        <a:spcAft>
                          <a:spcPts val="600"/>
                        </a:spcAft>
                        <a:buNone/>
                      </a:pPr>
                      <a:r>
                        <a:rPr lang="en-GB" sz="1000" b="1">
                          <a:solidFill>
                            <a:srgbClr val="FFFFFF"/>
                          </a:solidFill>
                          <a:effectLst/>
                          <a:latin typeface="Arial" panose="020B0604020202020204" pitchFamily="34" charset="0"/>
                          <a:ea typeface="Arial" panose="020B0604020202020204" pitchFamily="34" charset="0"/>
                          <a:cs typeface="Arial" panose="020B0604020202020204" pitchFamily="34" charset="0"/>
                        </a:rPr>
                        <a:t>Quality</a:t>
                      </a:r>
                      <a:endParaRPr lang="en-FI" sz="1000" b="1">
                        <a:solidFill>
                          <a:srgbClr val="FFFFFF"/>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9E3240"/>
                    </a:solidFill>
                  </a:tcPr>
                </a:tc>
                <a:tc>
                  <a:txBody>
                    <a:bodyPr/>
                    <a:lstStyle/>
                    <a:p>
                      <a:pPr algn="just">
                        <a:lnSpc>
                          <a:spcPct val="115000"/>
                        </a:lnSpc>
                        <a:spcBef>
                          <a:spcPts val="600"/>
                        </a:spcBef>
                        <a:spcAft>
                          <a:spcPts val="600"/>
                        </a:spcAft>
                        <a:buNone/>
                      </a:pPr>
                      <a:r>
                        <a:rPr lang="en-GB" sz="1000" b="1">
                          <a:solidFill>
                            <a:srgbClr val="FFFFFF"/>
                          </a:solidFill>
                          <a:effectLst/>
                          <a:latin typeface="Arial" panose="020B0604020202020204" pitchFamily="34" charset="0"/>
                          <a:ea typeface="Arial" panose="020B0604020202020204" pitchFamily="34" charset="0"/>
                          <a:cs typeface="Arial" panose="020B0604020202020204" pitchFamily="34" charset="0"/>
                        </a:rPr>
                        <a:t>PAM</a:t>
                      </a:r>
                      <a:endParaRPr lang="en-FI" sz="1000" b="1">
                        <a:solidFill>
                          <a:srgbClr val="FFFFFF"/>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9E3240"/>
                    </a:solidFill>
                  </a:tcPr>
                </a:tc>
                <a:tc>
                  <a:txBody>
                    <a:bodyPr/>
                    <a:lstStyle/>
                    <a:p>
                      <a:pPr algn="just">
                        <a:lnSpc>
                          <a:spcPct val="115000"/>
                        </a:lnSpc>
                        <a:spcBef>
                          <a:spcPts val="600"/>
                        </a:spcBef>
                        <a:spcAft>
                          <a:spcPts val="600"/>
                        </a:spcAft>
                        <a:buNone/>
                      </a:pPr>
                      <a:r>
                        <a:rPr lang="en-GB" sz="1000" b="1" dirty="0">
                          <a:solidFill>
                            <a:srgbClr val="FFFFFF"/>
                          </a:solidFill>
                          <a:effectLst/>
                          <a:latin typeface="Arial" panose="020B0604020202020204" pitchFamily="34" charset="0"/>
                          <a:ea typeface="Arial" panose="020B0604020202020204" pitchFamily="34" charset="0"/>
                          <a:cs typeface="Arial" panose="020B0604020202020204" pitchFamily="34" charset="0"/>
                        </a:rPr>
                        <a:t>TSAR</a:t>
                      </a:r>
                      <a:endParaRPr lang="en-FI" sz="1000" b="1" dirty="0">
                        <a:solidFill>
                          <a:srgbClr val="FFFFFF"/>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9E3240"/>
                    </a:solidFill>
                  </a:tcPr>
                </a:tc>
                <a:tc>
                  <a:txBody>
                    <a:bodyPr/>
                    <a:lstStyle/>
                    <a:p>
                      <a:pPr algn="just">
                        <a:lnSpc>
                          <a:spcPct val="115000"/>
                        </a:lnSpc>
                        <a:spcBef>
                          <a:spcPts val="600"/>
                        </a:spcBef>
                        <a:spcAft>
                          <a:spcPts val="600"/>
                        </a:spcAft>
                        <a:buNone/>
                      </a:pPr>
                      <a:r>
                        <a:rPr lang="en-GB" sz="1000" b="1">
                          <a:solidFill>
                            <a:srgbClr val="FFFFFF"/>
                          </a:solidFill>
                          <a:effectLst/>
                          <a:latin typeface="Arial" panose="020B0604020202020204" pitchFamily="34" charset="0"/>
                          <a:ea typeface="Arial" panose="020B0604020202020204" pitchFamily="34" charset="0"/>
                          <a:cs typeface="Arial" panose="020B0604020202020204" pitchFamily="34" charset="0"/>
                        </a:rPr>
                        <a:t>Go:PAM</a:t>
                      </a:r>
                      <a:endParaRPr lang="en-FI" sz="1000" b="1">
                        <a:solidFill>
                          <a:srgbClr val="FFFFFF"/>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9E3240"/>
                    </a:solidFill>
                  </a:tcPr>
                </a:tc>
                <a:extLst>
                  <a:ext uri="{0D108BD9-81ED-4DB2-BD59-A6C34878D82A}">
                    <a16:rowId xmlns:a16="http://schemas.microsoft.com/office/drawing/2014/main" val="4182510354"/>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UV (nm)</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185</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254</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254</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extLst>
                  <a:ext uri="{0D108BD9-81ED-4DB2-BD59-A6C34878D82A}">
                    <a16:rowId xmlns:a16="http://schemas.microsoft.com/office/drawing/2014/main" val="1365530027"/>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Wall material</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Aluminum</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Quartz</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Quartz</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1372180066"/>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Volume (L)</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13.3</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3.3</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6.1</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extLst>
                  <a:ext uri="{0D108BD9-81ED-4DB2-BD59-A6C34878D82A}">
                    <a16:rowId xmlns:a16="http://schemas.microsoft.com/office/drawing/2014/main" val="4049993500"/>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Flow (lpm)</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5.42 ± 0.04</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5.</a:t>
                      </a:r>
                      <a:r>
                        <a:rPr lang="en-GB" sz="1000" u="sng">
                          <a:solidFill>
                            <a:srgbClr val="008080"/>
                          </a:solidFill>
                          <a:effectLst/>
                          <a:latin typeface="Arial" panose="020B0604020202020204" pitchFamily="34" charset="0"/>
                          <a:ea typeface="Arial" panose="020B0604020202020204" pitchFamily="34" charset="0"/>
                          <a:cs typeface="Arial" panose="020B0604020202020204" pitchFamily="34" charset="0"/>
                        </a:rPr>
                        <a:t>9</a:t>
                      </a:r>
                      <a:r>
                        <a:rPr lang="en-GB" sz="1000" strike="sngStrike">
                          <a:solidFill>
                            <a:srgbClr val="FF0000"/>
                          </a:solidFill>
                          <a:effectLst/>
                          <a:latin typeface="Arial" panose="020B0604020202020204" pitchFamily="34" charset="0"/>
                          <a:ea typeface="Arial" panose="020B0604020202020204" pitchFamily="34" charset="0"/>
                          <a:cs typeface="Arial" panose="020B0604020202020204" pitchFamily="34" charset="0"/>
                        </a:rPr>
                        <a:t>4</a:t>
                      </a: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0 ± 0.04</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u="sng">
                          <a:solidFill>
                            <a:srgbClr val="008080"/>
                          </a:solidFill>
                          <a:effectLst/>
                          <a:latin typeface="Arial" panose="020B0604020202020204" pitchFamily="34" charset="0"/>
                          <a:ea typeface="Arial" panose="020B0604020202020204" pitchFamily="34" charset="0"/>
                          <a:cs typeface="Arial" panose="020B0604020202020204" pitchFamily="34" charset="0"/>
                        </a:rPr>
                        <a:t>6</a:t>
                      </a:r>
                      <a:r>
                        <a:rPr lang="en-GB" sz="1000" strike="sngStrike">
                          <a:solidFill>
                            <a:srgbClr val="FF0000"/>
                          </a:solidFill>
                          <a:effectLst/>
                          <a:latin typeface="Arial" panose="020B0604020202020204" pitchFamily="34" charset="0"/>
                          <a:ea typeface="Arial" panose="020B0604020202020204" pitchFamily="34" charset="0"/>
                          <a:cs typeface="Arial" panose="020B0604020202020204" pitchFamily="34" charset="0"/>
                        </a:rPr>
                        <a:t>5</a:t>
                      </a: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a:t>
                      </a:r>
                      <a:r>
                        <a:rPr lang="en-GB" sz="1000" u="sng">
                          <a:solidFill>
                            <a:srgbClr val="008080"/>
                          </a:solidFill>
                          <a:effectLst/>
                          <a:latin typeface="Arial" panose="020B0604020202020204" pitchFamily="34" charset="0"/>
                          <a:ea typeface="Arial" panose="020B0604020202020204" pitchFamily="34" charset="0"/>
                          <a:cs typeface="Arial" panose="020B0604020202020204" pitchFamily="34" charset="0"/>
                        </a:rPr>
                        <a:t>3</a:t>
                      </a:r>
                      <a:r>
                        <a:rPr lang="en-GB" sz="1000" strike="sngStrike">
                          <a:solidFill>
                            <a:srgbClr val="FF0000"/>
                          </a:solidFill>
                          <a:effectLst/>
                          <a:latin typeface="Arial" panose="020B0604020202020204" pitchFamily="34" charset="0"/>
                          <a:ea typeface="Arial" panose="020B0604020202020204" pitchFamily="34" charset="0"/>
                          <a:cs typeface="Arial" panose="020B0604020202020204" pitchFamily="34" charset="0"/>
                        </a:rPr>
                        <a:t>4</a:t>
                      </a: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8 ± 0.04</a:t>
                      </a:r>
                      <a:r>
                        <a:rPr lang="en-GB" sz="800">
                          <a:solidFill>
                            <a:srgbClr val="20375B"/>
                          </a:solidFill>
                          <a:effectLst/>
                          <a:latin typeface="Arial" panose="020B0604020202020204" pitchFamily="34" charset="0"/>
                          <a:ea typeface="Arial" panose="020B0604020202020204" pitchFamily="34" charset="0"/>
                          <a:cs typeface="Arial" panose="020B0604020202020204" pitchFamily="34" charset="0"/>
                        </a:rPr>
                        <a:t> </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303234809"/>
                  </a:ext>
                </a:extLst>
              </a:tr>
              <a:tr h="311534">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Residence time (s)</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147</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3</a:t>
                      </a:r>
                      <a:r>
                        <a:rPr lang="en-GB" sz="1000" u="sng">
                          <a:solidFill>
                            <a:srgbClr val="008080"/>
                          </a:solidFill>
                          <a:effectLst/>
                          <a:latin typeface="Arial" panose="020B0604020202020204" pitchFamily="34" charset="0"/>
                          <a:ea typeface="Arial" panose="020B0604020202020204" pitchFamily="34" charset="0"/>
                          <a:cs typeface="Arial" panose="020B0604020202020204" pitchFamily="34" charset="0"/>
                        </a:rPr>
                        <a:t>4</a:t>
                      </a:r>
                      <a:r>
                        <a:rPr lang="en-GB" sz="1000" strike="sngStrike">
                          <a:solidFill>
                            <a:srgbClr val="FF0000"/>
                          </a:solidFill>
                          <a:effectLst/>
                          <a:latin typeface="Arial" panose="020B0604020202020204" pitchFamily="34" charset="0"/>
                          <a:ea typeface="Arial" panose="020B0604020202020204" pitchFamily="34" charset="0"/>
                          <a:cs typeface="Arial" panose="020B0604020202020204" pitchFamily="34" charset="0"/>
                        </a:rPr>
                        <a:t>7</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u="sng">
                          <a:solidFill>
                            <a:srgbClr val="008080"/>
                          </a:solidFill>
                          <a:effectLst/>
                          <a:latin typeface="Arial" panose="020B0604020202020204" pitchFamily="34" charset="0"/>
                          <a:ea typeface="Arial" panose="020B0604020202020204" pitchFamily="34" charset="0"/>
                          <a:cs typeface="Arial" panose="020B0604020202020204" pitchFamily="34" charset="0"/>
                        </a:rPr>
                        <a:t>57</a:t>
                      </a:r>
                      <a:r>
                        <a:rPr lang="en-GB" sz="1000" strike="sngStrike">
                          <a:solidFill>
                            <a:srgbClr val="FF0000"/>
                          </a:solidFill>
                          <a:effectLst/>
                          <a:latin typeface="Arial" panose="020B0604020202020204" pitchFamily="34" charset="0"/>
                          <a:ea typeface="Arial" panose="020B0604020202020204" pitchFamily="34" charset="0"/>
                          <a:cs typeface="Arial" panose="020B0604020202020204" pitchFamily="34" charset="0"/>
                        </a:rPr>
                        <a:t>79</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extLst>
                  <a:ext uri="{0D108BD9-81ED-4DB2-BD59-A6C34878D82A}">
                    <a16:rowId xmlns:a16="http://schemas.microsoft.com/office/drawing/2014/main" val="2406541080"/>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Conical inlet</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No</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Yes</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No</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2406620207"/>
                  </a:ext>
                </a:extLst>
              </a:tr>
              <a:tr h="148841">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Funnel outlet</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No</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No</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Yes</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extLst>
                  <a:ext uri="{0D108BD9-81ED-4DB2-BD59-A6C34878D82A}">
                    <a16:rowId xmlns:a16="http://schemas.microsoft.com/office/drawing/2014/main" val="873698364"/>
                  </a:ext>
                </a:extLst>
              </a:tr>
              <a:tr h="311534">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External O</a:t>
                      </a:r>
                      <a:r>
                        <a:rPr lang="en-US" sz="1000" baseline="-25000">
                          <a:solidFill>
                            <a:srgbClr val="000000"/>
                          </a:solidFill>
                          <a:effectLst/>
                          <a:latin typeface="Arial" panose="020B0604020202020204" pitchFamily="34" charset="0"/>
                          <a:ea typeface="Arial" panose="020B0604020202020204" pitchFamily="34" charset="0"/>
                          <a:cs typeface="Arial" panose="020B0604020202020204" pitchFamily="34" charset="0"/>
                        </a:rPr>
                        <a:t>3</a:t>
                      </a: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 generator</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No</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Yes</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s-ES" sz="1000">
                          <a:solidFill>
                            <a:srgbClr val="20375B"/>
                          </a:solidFill>
                          <a:effectLst/>
                          <a:latin typeface="Arial" panose="020B0604020202020204" pitchFamily="34" charset="0"/>
                          <a:ea typeface="Arial" panose="020B0604020202020204" pitchFamily="34" charset="0"/>
                          <a:cs typeface="Arial" panose="020B0604020202020204" pitchFamily="34" charset="0"/>
                        </a:rPr>
                        <a:t>Yes, sometimes TSAR O3 generator</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548961786"/>
                  </a:ext>
                </a:extLst>
              </a:tr>
              <a:tr h="311534">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O</a:t>
                      </a:r>
                      <a:r>
                        <a:rPr lang="en-US" sz="1000" baseline="-25000">
                          <a:solidFill>
                            <a:srgbClr val="000000"/>
                          </a:solidFill>
                          <a:effectLst/>
                          <a:latin typeface="Arial" panose="020B0604020202020204" pitchFamily="34" charset="0"/>
                          <a:ea typeface="Arial" panose="020B0604020202020204" pitchFamily="34" charset="0"/>
                          <a:cs typeface="Arial" panose="020B0604020202020204" pitchFamily="34" charset="0"/>
                        </a:rPr>
                        <a:t>3</a:t>
                      </a: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 concen-tration (ppm)</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18.9 ± 10.8</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38.9 ± 6.3</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7.3 ± 3.7</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solidFill>
                      <a:srgbClr val="B4D9E0"/>
                    </a:solidFill>
                  </a:tcPr>
                </a:tc>
                <a:extLst>
                  <a:ext uri="{0D108BD9-81ED-4DB2-BD59-A6C34878D82A}">
                    <a16:rowId xmlns:a16="http://schemas.microsoft.com/office/drawing/2014/main" val="2846579411"/>
                  </a:ext>
                </a:extLst>
              </a:tr>
              <a:tr h="453006">
                <a:tc>
                  <a:txBody>
                    <a:bodyPr/>
                    <a:lstStyle/>
                    <a:p>
                      <a:pPr algn="l">
                        <a:lnSpc>
                          <a:spcPct val="115000"/>
                        </a:lnSpc>
                        <a:spcBef>
                          <a:spcPts val="600"/>
                        </a:spcBef>
                        <a:spcAft>
                          <a:spcPts val="600"/>
                        </a:spcAft>
                        <a:buNone/>
                      </a:pPr>
                      <a:r>
                        <a:rPr lang="en-US" sz="1000">
                          <a:solidFill>
                            <a:srgbClr val="000000"/>
                          </a:solidFill>
                          <a:effectLst/>
                          <a:latin typeface="Arial" panose="020B0604020202020204" pitchFamily="34" charset="0"/>
                          <a:ea typeface="Arial" panose="020B0604020202020204" pitchFamily="34" charset="0"/>
                          <a:cs typeface="Arial" panose="020B0604020202020204" pitchFamily="34" charset="0"/>
                        </a:rPr>
                        <a:t>Reference</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fr-FR" sz="1000" dirty="0">
                          <a:solidFill>
                            <a:srgbClr val="20375B"/>
                          </a:solidFill>
                          <a:effectLst/>
                          <a:latin typeface="Arial" panose="020B0604020202020204" pitchFamily="34" charset="0"/>
                          <a:ea typeface="Arial" panose="020B0604020202020204" pitchFamily="34" charset="0"/>
                          <a:cs typeface="Arial" panose="020B0604020202020204" pitchFamily="34" charset="0"/>
                        </a:rPr>
                        <a:t>Kang et al. (2007),</a:t>
                      </a:r>
                      <a:r>
                        <a:rPr lang="en-FI" sz="1000" dirty="0">
                          <a:solidFill>
                            <a:srgbClr val="20375B"/>
                          </a:solidFill>
                          <a:effectLst/>
                          <a:latin typeface="Arial" panose="020B0604020202020204" pitchFamily="34" charset="0"/>
                          <a:ea typeface="Arial" panose="020B0604020202020204" pitchFamily="34" charset="0"/>
                          <a:cs typeface="Arial" panose="020B0604020202020204" pitchFamily="34" charset="0"/>
                        </a:rPr>
                        <a:t> </a:t>
                      </a:r>
                      <a:r>
                        <a:rPr lang="fr-FR" sz="1000" dirty="0" err="1">
                          <a:solidFill>
                            <a:srgbClr val="20375B"/>
                          </a:solidFill>
                          <a:effectLst/>
                          <a:latin typeface="Arial" panose="020B0604020202020204" pitchFamily="34" charset="0"/>
                          <a:ea typeface="Arial" panose="020B0604020202020204" pitchFamily="34" charset="0"/>
                          <a:cs typeface="Arial" panose="020B0604020202020204" pitchFamily="34" charset="0"/>
                        </a:rPr>
                        <a:t>Lambe</a:t>
                      </a:r>
                      <a:r>
                        <a:rPr lang="fr-FR" sz="1000" dirty="0">
                          <a:solidFill>
                            <a:srgbClr val="20375B"/>
                          </a:solidFill>
                          <a:effectLst/>
                          <a:latin typeface="Arial" panose="020B0604020202020204" pitchFamily="34" charset="0"/>
                          <a:ea typeface="Arial" panose="020B0604020202020204" pitchFamily="34" charset="0"/>
                          <a:cs typeface="Arial" panose="020B0604020202020204" pitchFamily="34" charset="0"/>
                        </a:rPr>
                        <a:t> et al. (2011)</a:t>
                      </a:r>
                      <a:endParaRPr lang="en-FI" sz="1000" dirty="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a:solidFill>
                            <a:srgbClr val="20375B"/>
                          </a:solidFill>
                          <a:effectLst/>
                          <a:latin typeface="Arial" panose="020B0604020202020204" pitchFamily="34" charset="0"/>
                          <a:ea typeface="Arial" panose="020B0604020202020204" pitchFamily="34" charset="0"/>
                          <a:cs typeface="Arial" panose="020B0604020202020204" pitchFamily="34" charset="0"/>
                        </a:rPr>
                        <a:t>Simonen et al. (2017)</a:t>
                      </a:r>
                      <a:endParaRPr lang="en-FI" sz="100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tc>
                  <a:txBody>
                    <a:bodyPr/>
                    <a:lstStyle/>
                    <a:p>
                      <a:pPr algn="just">
                        <a:lnSpc>
                          <a:spcPct val="115000"/>
                        </a:lnSpc>
                        <a:spcBef>
                          <a:spcPts val="600"/>
                        </a:spcBef>
                        <a:spcAft>
                          <a:spcPts val="600"/>
                        </a:spcAft>
                        <a:buNone/>
                      </a:pPr>
                      <a:r>
                        <a:rPr lang="en-GB" sz="1000" dirty="0">
                          <a:solidFill>
                            <a:srgbClr val="20375B"/>
                          </a:solidFill>
                          <a:effectLst/>
                          <a:latin typeface="Arial" panose="020B0604020202020204" pitchFamily="34" charset="0"/>
                          <a:ea typeface="Arial" panose="020B0604020202020204" pitchFamily="34" charset="0"/>
                          <a:cs typeface="Arial" panose="020B0604020202020204" pitchFamily="34" charset="0"/>
                        </a:rPr>
                        <a:t>Watne et al. (2018</a:t>
                      </a:r>
                      <a:r>
                        <a:rPr lang="en-GB" sz="800" dirty="0">
                          <a:solidFill>
                            <a:srgbClr val="20375B"/>
                          </a:solidFill>
                          <a:effectLst/>
                          <a:latin typeface="Arial" panose="020B0604020202020204" pitchFamily="34" charset="0"/>
                          <a:ea typeface="Arial" panose="020B0604020202020204" pitchFamily="34" charset="0"/>
                          <a:cs typeface="Arial" panose="020B0604020202020204" pitchFamily="34" charset="0"/>
                        </a:rPr>
                        <a:t> </a:t>
                      </a:r>
                      <a:r>
                        <a:rPr lang="en-GB" sz="1000" dirty="0">
                          <a:solidFill>
                            <a:srgbClr val="20375B"/>
                          </a:solidFill>
                          <a:effectLst/>
                          <a:latin typeface="Arial" panose="020B0604020202020204" pitchFamily="34" charset="0"/>
                          <a:ea typeface="Arial" panose="020B0604020202020204" pitchFamily="34" charset="0"/>
                          <a:cs typeface="Arial" panose="020B0604020202020204" pitchFamily="34" charset="0"/>
                        </a:rPr>
                        <a:t>)</a:t>
                      </a:r>
                      <a:endParaRPr lang="en-FI" sz="1000" dirty="0">
                        <a:solidFill>
                          <a:srgbClr val="20375B"/>
                        </a:solidFill>
                        <a:effectLst/>
                        <a:latin typeface="Arial" panose="020B0604020202020204" pitchFamily="34" charset="0"/>
                        <a:ea typeface="Arial" panose="020B0604020202020204" pitchFamily="34" charset="0"/>
                        <a:cs typeface="Arial" panose="020B0604020202020204" pitchFamily="34" charset="0"/>
                      </a:endParaRPr>
                    </a:p>
                  </a:txBody>
                  <a:tcPr marL="68580" marR="68580" marT="0" marB="0">
                    <a:lnL>
                      <a:noFill/>
                    </a:lnL>
                    <a:lnR>
                      <a:noFill/>
                    </a:lnR>
                    <a:lnT>
                      <a:noFill/>
                    </a:lnT>
                    <a:lnB>
                      <a:noFill/>
                    </a:lnB>
                    <a:noFill/>
                  </a:tcPr>
                </a:tc>
                <a:extLst>
                  <a:ext uri="{0D108BD9-81ED-4DB2-BD59-A6C34878D82A}">
                    <a16:rowId xmlns:a16="http://schemas.microsoft.com/office/drawing/2014/main" val="3340668342"/>
                  </a:ext>
                </a:extLst>
              </a:tr>
            </a:tbl>
          </a:graphicData>
        </a:graphic>
      </p:graphicFrame>
      <p:sp>
        <p:nvSpPr>
          <p:cNvPr id="5" name="Rectangle 1">
            <a:extLst>
              <a:ext uri="{FF2B5EF4-FFF2-40B4-BE49-F238E27FC236}">
                <a16:creationId xmlns:a16="http://schemas.microsoft.com/office/drawing/2014/main" id="{C601D7CD-5DCF-2A2B-B3E7-6C27A9C327AB}"/>
              </a:ext>
            </a:extLst>
          </p:cNvPr>
          <p:cNvSpPr>
            <a:spLocks noChangeArrowheads="1"/>
          </p:cNvSpPr>
          <p:nvPr/>
        </p:nvSpPr>
        <p:spPr bwMode="auto">
          <a:xfrm>
            <a:off x="7607065" y="2120107"/>
            <a:ext cx="4022725" cy="6350"/>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FI"/>
          </a:p>
        </p:txBody>
      </p:sp>
      <p:sp>
        <p:nvSpPr>
          <p:cNvPr id="9" name="Title 8">
            <a:extLst>
              <a:ext uri="{FF2B5EF4-FFF2-40B4-BE49-F238E27FC236}">
                <a16:creationId xmlns:a16="http://schemas.microsoft.com/office/drawing/2014/main" id="{EAB0D827-6E4C-2886-4BC9-0206008D6696}"/>
              </a:ext>
            </a:extLst>
          </p:cNvPr>
          <p:cNvSpPr>
            <a:spLocks noGrp="1"/>
          </p:cNvSpPr>
          <p:nvPr>
            <p:ph type="title"/>
          </p:nvPr>
        </p:nvSpPr>
        <p:spPr>
          <a:xfrm>
            <a:off x="1050236" y="794544"/>
            <a:ext cx="10305872" cy="1325563"/>
          </a:xfrm>
        </p:spPr>
        <p:txBody>
          <a:bodyPr>
            <a:normAutofit/>
          </a:bodyPr>
          <a:lstStyle/>
          <a:p>
            <a:r>
              <a:rPr lang="en-FI" sz="4000" dirty="0"/>
              <a:t>Setup testing and preparation campaign</a:t>
            </a:r>
          </a:p>
        </p:txBody>
      </p:sp>
      <p:sp>
        <p:nvSpPr>
          <p:cNvPr id="10" name="Rectangle 9">
            <a:extLst>
              <a:ext uri="{FF2B5EF4-FFF2-40B4-BE49-F238E27FC236}">
                <a16:creationId xmlns:a16="http://schemas.microsoft.com/office/drawing/2014/main" id="{084DC07D-285E-43AD-4ACB-229FE6F65E03}"/>
              </a:ext>
            </a:extLst>
          </p:cNvPr>
          <p:cNvSpPr/>
          <p:nvPr/>
        </p:nvSpPr>
        <p:spPr>
          <a:xfrm>
            <a:off x="2971800" y="3856383"/>
            <a:ext cx="1341783" cy="2136913"/>
          </a:xfrm>
          <a:prstGeom prst="rect">
            <a:avLst/>
          </a:prstGeom>
          <a:solidFill>
            <a:schemeClr val="accent1">
              <a:alpha val="1803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1789407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A4E3-14FA-E144-74F6-38267DB1943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4939EBF8-E5BF-B332-C236-0AEBCB5AFC9F}"/>
              </a:ext>
            </a:extLst>
          </p:cNvPr>
          <p:cNvSpPr>
            <a:spLocks noGrp="1"/>
          </p:cNvSpPr>
          <p:nvPr>
            <p:ph type="title"/>
          </p:nvPr>
        </p:nvSpPr>
        <p:spPr>
          <a:xfrm>
            <a:off x="1994874" y="238833"/>
            <a:ext cx="3774384" cy="1799074"/>
          </a:xfrm>
        </p:spPr>
        <p:txBody>
          <a:bodyPr/>
          <a:lstStyle/>
          <a:p>
            <a:r>
              <a:rPr lang="en-GB" dirty="0"/>
              <a:t>Modelling</a:t>
            </a:r>
          </a:p>
        </p:txBody>
      </p:sp>
      <p:sp>
        <p:nvSpPr>
          <p:cNvPr id="2" name="Tijdelijke aanduiding voor tekst 3">
            <a:extLst>
              <a:ext uri="{FF2B5EF4-FFF2-40B4-BE49-F238E27FC236}">
                <a16:creationId xmlns:a16="http://schemas.microsoft.com/office/drawing/2014/main" id="{058CE699-B107-3492-263E-BF59DB452245}"/>
              </a:ext>
            </a:extLst>
          </p:cNvPr>
          <p:cNvSpPr>
            <a:spLocks noGrp="1"/>
          </p:cNvSpPr>
          <p:nvPr>
            <p:ph sz="half" idx="1"/>
          </p:nvPr>
        </p:nvSpPr>
        <p:spPr>
          <a:xfrm>
            <a:off x="2013201" y="2011364"/>
            <a:ext cx="5048678" cy="909526"/>
          </a:xfrm>
        </p:spPr>
        <p:txBody>
          <a:bodyPr>
            <a:noAutofit/>
          </a:bodyPr>
          <a:lstStyle/>
          <a:p>
            <a:r>
              <a:rPr lang="en-GB" sz="1600" noProof="1"/>
              <a:t>REALCHEM will make use of existing available data and inventories, complemented by own data for low-carbon fuels to generate relevant emission inventories</a:t>
            </a:r>
          </a:p>
        </p:txBody>
      </p:sp>
      <p:sp>
        <p:nvSpPr>
          <p:cNvPr id="3" name="Tijdelijke aanduiding voor tekst 2">
            <a:extLst>
              <a:ext uri="{FF2B5EF4-FFF2-40B4-BE49-F238E27FC236}">
                <a16:creationId xmlns:a16="http://schemas.microsoft.com/office/drawing/2014/main" id="{E33C4C64-42F6-0F4D-D8FE-4E47EFA8581F}"/>
              </a:ext>
            </a:extLst>
          </p:cNvPr>
          <p:cNvSpPr txBox="1">
            <a:spLocks/>
          </p:cNvSpPr>
          <p:nvPr/>
        </p:nvSpPr>
        <p:spPr>
          <a:xfrm>
            <a:off x="1994874" y="1885864"/>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2">
                  <a:extLst>
                    <a:ext uri="{96DAC541-7B7A-43D3-8B79-37D633B846F1}">
                      <asvg:svgBlip xmlns:asvg="http://schemas.microsoft.com/office/drawing/2016/SVG/main" r:embed="rId3"/>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4">
                  <a:extLst>
                    <a:ext uri="{96DAC541-7B7A-43D3-8B79-37D633B846F1}">
                      <asvg:svgBlip xmlns:asvg="http://schemas.microsoft.com/office/drawing/2016/SVG/main" r:embed="rId5"/>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6">
                  <a:extLst>
                    <a:ext uri="{96DAC541-7B7A-43D3-8B79-37D633B846F1}">
                      <asvg:svgBlip xmlns:asvg="http://schemas.microsoft.com/office/drawing/2016/SVG/main" r:embed="rId7"/>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900" b="1" noProof="1">
              <a:solidFill>
                <a:schemeClr val="accent2"/>
              </a:solidFill>
            </a:endParaRPr>
          </a:p>
        </p:txBody>
      </p:sp>
      <p:sp>
        <p:nvSpPr>
          <p:cNvPr id="12" name="Tijdelijke aanduiding voor tekst 2">
            <a:extLst>
              <a:ext uri="{FF2B5EF4-FFF2-40B4-BE49-F238E27FC236}">
                <a16:creationId xmlns:a16="http://schemas.microsoft.com/office/drawing/2014/main" id="{E8C28416-5B16-8F30-8EAD-A2DF1CDD4B0D}"/>
              </a:ext>
            </a:extLst>
          </p:cNvPr>
          <p:cNvSpPr txBox="1">
            <a:spLocks/>
          </p:cNvSpPr>
          <p:nvPr/>
        </p:nvSpPr>
        <p:spPr>
          <a:xfrm>
            <a:off x="1978046" y="2982298"/>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2">
                  <a:extLst>
                    <a:ext uri="{96DAC541-7B7A-43D3-8B79-37D633B846F1}">
                      <asvg:svgBlip xmlns:asvg="http://schemas.microsoft.com/office/drawing/2016/SVG/main" r:embed="rId3"/>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4">
                  <a:extLst>
                    <a:ext uri="{96DAC541-7B7A-43D3-8B79-37D633B846F1}">
                      <asvg:svgBlip xmlns:asvg="http://schemas.microsoft.com/office/drawing/2016/SVG/main" r:embed="rId5"/>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6">
                  <a:extLst>
                    <a:ext uri="{96DAC541-7B7A-43D3-8B79-37D633B846F1}">
                      <asvg:svgBlip xmlns:asvg="http://schemas.microsoft.com/office/drawing/2016/SVG/main" r:embed="rId7"/>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Chemistry transport modelling: </a:t>
            </a:r>
          </a:p>
        </p:txBody>
      </p:sp>
      <p:pic>
        <p:nvPicPr>
          <p:cNvPr id="14" name="Graphic 13" descr="Kiepwagen silhouet">
            <a:extLst>
              <a:ext uri="{FF2B5EF4-FFF2-40B4-BE49-F238E27FC236}">
                <a16:creationId xmlns:a16="http://schemas.microsoft.com/office/drawing/2014/main" id="{933C3EAA-1B27-936A-4B39-6DA0A5EC982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7509" y="3018187"/>
            <a:ext cx="685589" cy="685589"/>
          </a:xfrm>
          <a:prstGeom prst="rect">
            <a:avLst/>
          </a:prstGeom>
        </p:spPr>
      </p:pic>
      <p:pic>
        <p:nvPicPr>
          <p:cNvPr id="3078" name="Picture 6">
            <a:extLst>
              <a:ext uri="{FF2B5EF4-FFF2-40B4-BE49-F238E27FC236}">
                <a16:creationId xmlns:a16="http://schemas.microsoft.com/office/drawing/2014/main" id="{5613D8E7-6FC9-7BD8-EBE8-D49E0C4AE1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5883" y="2190068"/>
            <a:ext cx="991738" cy="99173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enerated image">
            <a:extLst>
              <a:ext uri="{FF2B5EF4-FFF2-40B4-BE49-F238E27FC236}">
                <a16:creationId xmlns:a16="http://schemas.microsoft.com/office/drawing/2014/main" id="{472C0DE3-8BFF-53C4-C2A2-98A0DF9B038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48837" y="3614307"/>
            <a:ext cx="835934" cy="835934"/>
          </a:xfrm>
          <a:prstGeom prst="rect">
            <a:avLst/>
          </a:prstGeom>
          <a:noFill/>
          <a:extLst>
            <a:ext uri="{909E8E84-426E-40DD-AFC4-6F175D3DCCD1}">
              <a14:hiddenFill xmlns:a14="http://schemas.microsoft.com/office/drawing/2010/main">
                <a:solidFill>
                  <a:srgbClr val="FFFFFF"/>
                </a:solidFill>
              </a14:hiddenFill>
            </a:ext>
          </a:extLst>
        </p:spPr>
      </p:pic>
      <p:sp>
        <p:nvSpPr>
          <p:cNvPr id="13" name="Tijdelijke aanduiding voor tekst 2">
            <a:extLst>
              <a:ext uri="{FF2B5EF4-FFF2-40B4-BE49-F238E27FC236}">
                <a16:creationId xmlns:a16="http://schemas.microsoft.com/office/drawing/2014/main" id="{7C20E66A-095F-23AB-6D9C-3FDD00D4AAD7}"/>
              </a:ext>
            </a:extLst>
          </p:cNvPr>
          <p:cNvSpPr txBox="1">
            <a:spLocks/>
          </p:cNvSpPr>
          <p:nvPr/>
        </p:nvSpPr>
        <p:spPr>
          <a:xfrm>
            <a:off x="1994874" y="1671754"/>
            <a:ext cx="4509836"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2">
                  <a:extLst>
                    <a:ext uri="{96DAC541-7B7A-43D3-8B79-37D633B846F1}">
                      <asvg:svgBlip xmlns:asvg="http://schemas.microsoft.com/office/drawing/2016/SVG/main" r:embed="rId3"/>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4">
                  <a:extLst>
                    <a:ext uri="{96DAC541-7B7A-43D3-8B79-37D633B846F1}">
                      <asvg:svgBlip xmlns:asvg="http://schemas.microsoft.com/office/drawing/2016/SVG/main" r:embed="rId5"/>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6">
                  <a:extLst>
                    <a:ext uri="{96DAC541-7B7A-43D3-8B79-37D633B846F1}">
                      <asvg:svgBlip xmlns:asvg="http://schemas.microsoft.com/office/drawing/2016/SVG/main" r:embed="rId7"/>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Emission modelling</a:t>
            </a:r>
          </a:p>
        </p:txBody>
      </p:sp>
      <p:sp>
        <p:nvSpPr>
          <p:cNvPr id="15" name="Tijdelijke aanduiding voor tekst 2">
            <a:extLst>
              <a:ext uri="{FF2B5EF4-FFF2-40B4-BE49-F238E27FC236}">
                <a16:creationId xmlns:a16="http://schemas.microsoft.com/office/drawing/2014/main" id="{09EB0890-18BC-D201-6EF8-D0A5E798EE0E}"/>
              </a:ext>
            </a:extLst>
          </p:cNvPr>
          <p:cNvSpPr txBox="1">
            <a:spLocks/>
          </p:cNvSpPr>
          <p:nvPr/>
        </p:nvSpPr>
        <p:spPr>
          <a:xfrm>
            <a:off x="1994873" y="4549844"/>
            <a:ext cx="5412992" cy="366153"/>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2">
                  <a:extLst>
                    <a:ext uri="{96DAC541-7B7A-43D3-8B79-37D633B846F1}">
                      <asvg:svgBlip xmlns:asvg="http://schemas.microsoft.com/office/drawing/2016/SVG/main" r:embed="rId3"/>
                    </a:ext>
                  </a:extLst>
                </a:blip>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100000"/>
              <a:buFontTx/>
              <a:buBlip>
                <a:blip r:embed="rId4">
                  <a:extLst>
                    <a:ext uri="{96DAC541-7B7A-43D3-8B79-37D633B846F1}">
                      <asvg:svgBlip xmlns:asvg="http://schemas.microsoft.com/office/drawing/2016/SVG/main" r:embed="rId5"/>
                    </a:ext>
                  </a:extLst>
                </a:blip>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75000"/>
              <a:buFontTx/>
              <a:buBlip>
                <a:blip r:embed="rId6">
                  <a:extLst>
                    <a:ext uri="{96DAC541-7B7A-43D3-8B79-37D633B846F1}">
                      <asvg:svgBlip xmlns:asvg="http://schemas.microsoft.com/office/drawing/2016/SVG/main" r:embed="rId7"/>
                    </a:ext>
                  </a:extLst>
                </a:blip>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5"/>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900" b="1" noProof="1">
                <a:solidFill>
                  <a:schemeClr val="accent2"/>
                </a:solidFill>
              </a:rPr>
              <a:t>Human exposure</a:t>
            </a:r>
          </a:p>
        </p:txBody>
      </p:sp>
      <p:sp>
        <p:nvSpPr>
          <p:cNvPr id="19" name="TextBox 18">
            <a:extLst>
              <a:ext uri="{FF2B5EF4-FFF2-40B4-BE49-F238E27FC236}">
                <a16:creationId xmlns:a16="http://schemas.microsoft.com/office/drawing/2014/main" id="{5CDAA815-62C6-D071-403E-302A1E89C251}"/>
              </a:ext>
            </a:extLst>
          </p:cNvPr>
          <p:cNvSpPr txBox="1"/>
          <p:nvPr/>
        </p:nvSpPr>
        <p:spPr>
          <a:xfrm>
            <a:off x="1978046" y="4886985"/>
            <a:ext cx="4707081" cy="1077218"/>
          </a:xfrm>
          <a:prstGeom prst="rect">
            <a:avLst/>
          </a:prstGeom>
          <a:noFill/>
        </p:spPr>
        <p:txBody>
          <a:bodyPr wrap="square" rtlCol="0">
            <a:spAutoFit/>
          </a:bodyPr>
          <a:lstStyle/>
          <a:p>
            <a:r>
              <a:rPr lang="en-GB" sz="1600" noProof="1">
                <a:solidFill>
                  <a:schemeClr val="accent5"/>
                </a:solidFill>
              </a:rPr>
              <a:t>We will use population data with CTM model results for estimating exposure, using high-resolution model data and combining with HR land-use information</a:t>
            </a:r>
            <a:endParaRPr lang="en-FI" sz="1600" dirty="0"/>
          </a:p>
        </p:txBody>
      </p:sp>
      <p:pic>
        <p:nvPicPr>
          <p:cNvPr id="4" name="Picture 3">
            <a:extLst>
              <a:ext uri="{FF2B5EF4-FFF2-40B4-BE49-F238E27FC236}">
                <a16:creationId xmlns:a16="http://schemas.microsoft.com/office/drawing/2014/main" id="{2A8151EC-F2BC-DA6E-CA70-36FDE37C333B}"/>
              </a:ext>
            </a:extLst>
          </p:cNvPr>
          <p:cNvPicPr>
            <a:picLocks noChangeAspect="1"/>
          </p:cNvPicPr>
          <p:nvPr/>
        </p:nvPicPr>
        <p:blipFill>
          <a:blip r:embed="rId12"/>
          <a:stretch>
            <a:fillRect/>
          </a:stretch>
        </p:blipFill>
        <p:spPr>
          <a:xfrm>
            <a:off x="7189236" y="1334389"/>
            <a:ext cx="4509836" cy="1888154"/>
          </a:xfrm>
          <a:prstGeom prst="rect">
            <a:avLst/>
          </a:prstGeom>
        </p:spPr>
      </p:pic>
      <p:pic>
        <p:nvPicPr>
          <p:cNvPr id="6" name="Picture 5">
            <a:extLst>
              <a:ext uri="{FF2B5EF4-FFF2-40B4-BE49-F238E27FC236}">
                <a16:creationId xmlns:a16="http://schemas.microsoft.com/office/drawing/2014/main" id="{F1DF6D04-0440-21ED-E2AA-8A7199DA9769}"/>
              </a:ext>
            </a:extLst>
          </p:cNvPr>
          <p:cNvPicPr>
            <a:picLocks noChangeAspect="1"/>
          </p:cNvPicPr>
          <p:nvPr/>
        </p:nvPicPr>
        <p:blipFill>
          <a:blip r:embed="rId13"/>
          <a:stretch>
            <a:fillRect/>
          </a:stretch>
        </p:blipFill>
        <p:spPr>
          <a:xfrm>
            <a:off x="7290137" y="3348451"/>
            <a:ext cx="4509837" cy="1897049"/>
          </a:xfrm>
          <a:prstGeom prst="rect">
            <a:avLst/>
          </a:prstGeom>
        </p:spPr>
      </p:pic>
      <p:sp>
        <p:nvSpPr>
          <p:cNvPr id="7" name="TextBox 6">
            <a:extLst>
              <a:ext uri="{FF2B5EF4-FFF2-40B4-BE49-F238E27FC236}">
                <a16:creationId xmlns:a16="http://schemas.microsoft.com/office/drawing/2014/main" id="{5B0DA4E1-C177-0B14-8380-1CB6FFEFFB0C}"/>
              </a:ext>
            </a:extLst>
          </p:cNvPr>
          <p:cNvSpPr txBox="1"/>
          <p:nvPr/>
        </p:nvSpPr>
        <p:spPr>
          <a:xfrm>
            <a:off x="7481455" y="5210151"/>
            <a:ext cx="4217617" cy="430887"/>
          </a:xfrm>
          <a:prstGeom prst="rect">
            <a:avLst/>
          </a:prstGeom>
          <a:noFill/>
        </p:spPr>
        <p:txBody>
          <a:bodyPr wrap="square" rtlCol="0">
            <a:spAutoFit/>
          </a:bodyPr>
          <a:lstStyle/>
          <a:p>
            <a:r>
              <a:rPr lang="en-FI" sz="1100" i="1" dirty="0">
                <a:solidFill>
                  <a:schemeClr val="bg1">
                    <a:lumMod val="65000"/>
                  </a:schemeClr>
                </a:solidFill>
              </a:rPr>
              <a:t>Example modelling results from SCIPPER project using CMAQ modelling system </a:t>
            </a:r>
          </a:p>
        </p:txBody>
      </p:sp>
      <p:sp>
        <p:nvSpPr>
          <p:cNvPr id="8" name="Tijdelijke aanduiding voor tekst 3">
            <a:extLst>
              <a:ext uri="{FF2B5EF4-FFF2-40B4-BE49-F238E27FC236}">
                <a16:creationId xmlns:a16="http://schemas.microsoft.com/office/drawing/2014/main" id="{6AD5FAD9-0C12-27A0-3880-A53213A129CD}"/>
              </a:ext>
            </a:extLst>
          </p:cNvPr>
          <p:cNvSpPr txBox="1">
            <a:spLocks/>
          </p:cNvSpPr>
          <p:nvPr/>
        </p:nvSpPr>
        <p:spPr>
          <a:xfrm>
            <a:off x="1994873" y="3325794"/>
            <a:ext cx="5048678" cy="90952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Clr>
                <a:schemeClr val="accent1"/>
              </a:buClr>
              <a:buSzPct val="110000"/>
              <a:buFontTx/>
              <a:buBlip>
                <a:blip r:embed="rId14">
                  <a:extLst>
                    <a:ext uri="{96DAC541-7B7A-43D3-8B79-37D633B846F1}">
                      <asvg:svgBlip xmlns:asvg="http://schemas.microsoft.com/office/drawing/2016/SVG/main" r:embed="rId15"/>
                    </a:ext>
                  </a:extLst>
                </a:blip>
              </a:buBlip>
              <a:defRPr sz="2400" kern="1200">
                <a:solidFill>
                  <a:schemeClr val="tx2"/>
                </a:solidFill>
                <a:latin typeface="+mn-lt"/>
                <a:ea typeface="+mn-ea"/>
                <a:cs typeface="+mn-cs"/>
              </a:defRPr>
            </a:lvl2pPr>
            <a:lvl3pPr marL="1257300" indent="-342900" algn="l" defTabSz="914400" rtl="0" eaLnBrk="1" latinLnBrk="0" hangingPunct="1">
              <a:lnSpc>
                <a:spcPct val="90000"/>
              </a:lnSpc>
              <a:spcBef>
                <a:spcPts val="500"/>
              </a:spcBef>
              <a:buClr>
                <a:schemeClr val="accent1"/>
              </a:buClr>
              <a:buSzPct val="105000"/>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Clr>
                <a:schemeClr val="accent2"/>
              </a:buClr>
              <a:buSzPct val="75000"/>
              <a:buFont typeface="Courier New" panose="02070309020205020404" pitchFamily="49" charset="0"/>
              <a:buChar char="o"/>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Clr>
                <a:schemeClr val="accent4"/>
              </a:buClr>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noProof="1"/>
              <a:t>Spatially and temporally resolved concentrations of pollutants based on the emission input from inventories will be produced with EMEP and CMAQ models on a regional scale, and EPISODE-CityChem for city-scale. </a:t>
            </a:r>
          </a:p>
        </p:txBody>
      </p:sp>
    </p:spTree>
    <p:extLst>
      <p:ext uri="{BB962C8B-B14F-4D97-AF65-F5344CB8AC3E}">
        <p14:creationId xmlns:p14="http://schemas.microsoft.com/office/powerpoint/2010/main" val="3305623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DF8FB-53E1-114D-0CF3-705B780CD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EE9BB-46BE-3F08-BC10-30B993A46C3B}"/>
              </a:ext>
            </a:extLst>
          </p:cNvPr>
          <p:cNvSpPr>
            <a:spLocks noGrp="1"/>
          </p:cNvSpPr>
          <p:nvPr>
            <p:ph type="title"/>
          </p:nvPr>
        </p:nvSpPr>
        <p:spPr>
          <a:xfrm>
            <a:off x="1196009" y="563424"/>
            <a:ext cx="10515600" cy="1325563"/>
          </a:xfrm>
        </p:spPr>
        <p:txBody>
          <a:bodyPr/>
          <a:lstStyle/>
          <a:p>
            <a:r>
              <a:rPr lang="en-FI" dirty="0"/>
              <a:t>Impact Assessment</a:t>
            </a:r>
          </a:p>
        </p:txBody>
      </p:sp>
      <p:pic>
        <p:nvPicPr>
          <p:cNvPr id="8" name="Picture 7">
            <a:extLst>
              <a:ext uri="{FF2B5EF4-FFF2-40B4-BE49-F238E27FC236}">
                <a16:creationId xmlns:a16="http://schemas.microsoft.com/office/drawing/2014/main" id="{3D220483-8FE2-22EF-7167-9D14EC35E14A}"/>
              </a:ext>
            </a:extLst>
          </p:cNvPr>
          <p:cNvPicPr>
            <a:picLocks noChangeAspect="1"/>
          </p:cNvPicPr>
          <p:nvPr/>
        </p:nvPicPr>
        <p:blipFill>
          <a:blip r:embed="rId2"/>
          <a:stretch>
            <a:fillRect/>
          </a:stretch>
        </p:blipFill>
        <p:spPr>
          <a:xfrm>
            <a:off x="2639893" y="1888987"/>
            <a:ext cx="7772400" cy="4285372"/>
          </a:xfrm>
          <a:prstGeom prst="rect">
            <a:avLst/>
          </a:prstGeom>
        </p:spPr>
      </p:pic>
    </p:spTree>
    <p:extLst>
      <p:ext uri="{BB962C8B-B14F-4D97-AF65-F5344CB8AC3E}">
        <p14:creationId xmlns:p14="http://schemas.microsoft.com/office/powerpoint/2010/main" val="1557374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6C18D-5BF2-0589-F62A-0E1399691A4B}"/>
              </a:ext>
            </a:extLst>
          </p:cNvPr>
          <p:cNvSpPr>
            <a:spLocks noGrp="1"/>
          </p:cNvSpPr>
          <p:nvPr>
            <p:ph type="title"/>
          </p:nvPr>
        </p:nvSpPr>
        <p:spPr>
          <a:xfrm>
            <a:off x="1842052" y="749538"/>
            <a:ext cx="10515600" cy="1325563"/>
          </a:xfrm>
        </p:spPr>
        <p:txBody>
          <a:bodyPr/>
          <a:lstStyle/>
          <a:p>
            <a:r>
              <a:rPr lang="sv-SE" sz="4000" dirty="0"/>
              <a:t>LCA emissions for </a:t>
            </a:r>
            <a:r>
              <a:rPr lang="sv-SE" sz="4000" dirty="0" err="1"/>
              <a:t>fuel</a:t>
            </a:r>
            <a:r>
              <a:rPr lang="sv-SE" sz="4000" dirty="0"/>
              <a:t> </a:t>
            </a:r>
            <a:r>
              <a:rPr lang="sv-SE" sz="4000" dirty="0" err="1"/>
              <a:t>production</a:t>
            </a:r>
            <a:r>
              <a:rPr lang="sv-SE" sz="4000" dirty="0"/>
              <a:t> </a:t>
            </a:r>
            <a:r>
              <a:rPr lang="sv-SE" sz="4000" dirty="0" err="1"/>
              <a:t>pathways</a:t>
            </a:r>
            <a:endParaRPr lang="sv-SE" sz="4000" dirty="0"/>
          </a:p>
        </p:txBody>
      </p:sp>
      <p:sp>
        <p:nvSpPr>
          <p:cNvPr id="98" name="Rectangle 97">
            <a:extLst>
              <a:ext uri="{FF2B5EF4-FFF2-40B4-BE49-F238E27FC236}">
                <a16:creationId xmlns:a16="http://schemas.microsoft.com/office/drawing/2014/main" id="{313EDA6A-F1F1-9CD6-3A41-537A6E010838}"/>
              </a:ext>
            </a:extLst>
          </p:cNvPr>
          <p:cNvSpPr/>
          <p:nvPr/>
        </p:nvSpPr>
        <p:spPr>
          <a:xfrm>
            <a:off x="1441174" y="3992741"/>
            <a:ext cx="9203635" cy="349858"/>
          </a:xfrm>
          <a:prstGeom prst="rect">
            <a:avLst/>
          </a:prstGeom>
          <a:gradFill>
            <a:gsLst>
              <a:gs pos="18000">
                <a:srgbClr val="AAAAAA">
                  <a:alpha val="53069"/>
                </a:srgbClr>
              </a:gs>
              <a:gs pos="0">
                <a:schemeClr val="accent3">
                  <a:shade val="30000"/>
                  <a:satMod val="115000"/>
                  <a:alpha val="0"/>
                </a:schemeClr>
              </a:gs>
              <a:gs pos="55000">
                <a:schemeClr val="bg1">
                  <a:lumMod val="85000"/>
                </a:schemeClr>
              </a:gs>
              <a:gs pos="84000">
                <a:srgbClr val="C0C0C0">
                  <a:alpha val="50000"/>
                </a:srgbClr>
              </a:gs>
              <a:gs pos="100000">
                <a:schemeClr val="bg1">
                  <a:lumMod val="65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sv-SE" sz="1800" dirty="0" err="1">
                <a:solidFill>
                  <a:schemeClr val="accent5"/>
                </a:solidFill>
              </a:rPr>
              <a:t>Stakeholder</a:t>
            </a:r>
            <a:r>
              <a:rPr lang="sv-SE" sz="1800" dirty="0">
                <a:solidFill>
                  <a:schemeClr val="accent5"/>
                </a:solidFill>
              </a:rPr>
              <a:t> </a:t>
            </a:r>
            <a:r>
              <a:rPr lang="sv-SE" sz="1800" dirty="0" err="1">
                <a:solidFill>
                  <a:schemeClr val="accent5"/>
                </a:solidFill>
              </a:rPr>
              <a:t>consultation</a:t>
            </a:r>
            <a:endParaRPr lang="sv-SE" sz="1800" dirty="0">
              <a:solidFill>
                <a:schemeClr val="accent5"/>
              </a:solidFill>
            </a:endParaRPr>
          </a:p>
        </p:txBody>
      </p:sp>
      <p:graphicFrame>
        <p:nvGraphicFramePr>
          <p:cNvPr id="8" name="Diagram 7">
            <a:extLst>
              <a:ext uri="{FF2B5EF4-FFF2-40B4-BE49-F238E27FC236}">
                <a16:creationId xmlns:a16="http://schemas.microsoft.com/office/drawing/2014/main" id="{4FC1F86F-6F8F-212D-BFD5-E8CD2F9A2B94}"/>
              </a:ext>
            </a:extLst>
          </p:cNvPr>
          <p:cNvGraphicFramePr/>
          <p:nvPr>
            <p:extLst>
              <p:ext uri="{D42A27DB-BD31-4B8C-83A1-F6EECF244321}">
                <p14:modId xmlns:p14="http://schemas.microsoft.com/office/powerpoint/2010/main" val="1318866350"/>
              </p:ext>
            </p:extLst>
          </p:nvPr>
        </p:nvGraphicFramePr>
        <p:xfrm>
          <a:off x="1960252" y="1711702"/>
          <a:ext cx="8271496" cy="19816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a:extLst>
              <a:ext uri="{FF2B5EF4-FFF2-40B4-BE49-F238E27FC236}">
                <a16:creationId xmlns:a16="http://schemas.microsoft.com/office/drawing/2014/main" id="{56631EFD-5D09-2ADD-775B-083FB4EC970D}"/>
              </a:ext>
            </a:extLst>
          </p:cNvPr>
          <p:cNvSpPr/>
          <p:nvPr/>
        </p:nvSpPr>
        <p:spPr>
          <a:xfrm>
            <a:off x="3766930" y="4471341"/>
            <a:ext cx="5436705" cy="349858"/>
          </a:xfrm>
          <a:prstGeom prst="rect">
            <a:avLst/>
          </a:prstGeom>
          <a:gradFill>
            <a:gsLst>
              <a:gs pos="18000">
                <a:srgbClr val="AAAAAA">
                  <a:alpha val="53069"/>
                </a:srgbClr>
              </a:gs>
              <a:gs pos="0">
                <a:schemeClr val="accent3">
                  <a:shade val="30000"/>
                  <a:satMod val="115000"/>
                  <a:alpha val="0"/>
                </a:schemeClr>
              </a:gs>
              <a:gs pos="55000">
                <a:schemeClr val="bg1">
                  <a:lumMod val="85000"/>
                </a:schemeClr>
              </a:gs>
              <a:gs pos="84000">
                <a:srgbClr val="C0C0C0">
                  <a:alpha val="50000"/>
                </a:srgbClr>
              </a:gs>
              <a:gs pos="100000">
                <a:schemeClr val="bg1">
                  <a:lumMod val="65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sv-SE" sz="1800" dirty="0" err="1">
                <a:solidFill>
                  <a:schemeClr val="accent5"/>
                </a:solidFill>
              </a:rPr>
              <a:t>Literature</a:t>
            </a:r>
            <a:r>
              <a:rPr lang="sv-SE" sz="1800" dirty="0">
                <a:solidFill>
                  <a:schemeClr val="accent5"/>
                </a:solidFill>
              </a:rPr>
              <a:t> </a:t>
            </a:r>
            <a:r>
              <a:rPr lang="sv-SE" sz="1800" dirty="0" err="1">
                <a:solidFill>
                  <a:schemeClr val="accent5"/>
                </a:solidFill>
              </a:rPr>
              <a:t>review</a:t>
            </a:r>
            <a:endParaRPr lang="sv-SE" sz="1800" dirty="0">
              <a:solidFill>
                <a:schemeClr val="accent5"/>
              </a:solidFill>
            </a:endParaRPr>
          </a:p>
        </p:txBody>
      </p:sp>
      <p:sp>
        <p:nvSpPr>
          <p:cNvPr id="10" name="Rectangle 9">
            <a:extLst>
              <a:ext uri="{FF2B5EF4-FFF2-40B4-BE49-F238E27FC236}">
                <a16:creationId xmlns:a16="http://schemas.microsoft.com/office/drawing/2014/main" id="{669D9483-CB2F-7C10-0F11-43A9D4940D28}"/>
              </a:ext>
            </a:extLst>
          </p:cNvPr>
          <p:cNvSpPr/>
          <p:nvPr/>
        </p:nvSpPr>
        <p:spPr>
          <a:xfrm>
            <a:off x="3899452" y="5025776"/>
            <a:ext cx="5436705" cy="828372"/>
          </a:xfrm>
          <a:prstGeom prst="rect">
            <a:avLst/>
          </a:prstGeom>
          <a:gradFill>
            <a:gsLst>
              <a:gs pos="10000">
                <a:srgbClr val="AAAAAA">
                  <a:alpha val="53069"/>
                </a:srgbClr>
              </a:gs>
              <a:gs pos="0">
                <a:schemeClr val="accent3">
                  <a:shade val="30000"/>
                  <a:satMod val="115000"/>
                  <a:alpha val="0"/>
                </a:schemeClr>
              </a:gs>
              <a:gs pos="55000">
                <a:schemeClr val="bg1">
                  <a:lumMod val="85000"/>
                </a:schemeClr>
              </a:gs>
              <a:gs pos="92000">
                <a:srgbClr val="C0C0C0">
                  <a:alpha val="50000"/>
                </a:srgbClr>
              </a:gs>
              <a:gs pos="100000">
                <a:schemeClr val="bg1">
                  <a:lumMod val="65000"/>
                  <a:alpha val="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solidFill>
                  <a:schemeClr val="accent5"/>
                </a:solidFill>
              </a:rPr>
              <a:t>Legislative </a:t>
            </a:r>
            <a:r>
              <a:rPr lang="sv-SE" dirty="0" err="1">
                <a:solidFill>
                  <a:schemeClr val="accent5"/>
                </a:solidFill>
              </a:rPr>
              <a:t>analysis</a:t>
            </a:r>
            <a:r>
              <a:rPr lang="sv-SE" dirty="0">
                <a:solidFill>
                  <a:schemeClr val="accent5"/>
                </a:solidFill>
              </a:rPr>
              <a:t> </a:t>
            </a:r>
          </a:p>
          <a:p>
            <a:pPr algn="ctr"/>
            <a:r>
              <a:rPr lang="sv-SE" dirty="0">
                <a:solidFill>
                  <a:schemeClr val="accent5"/>
                </a:solidFill>
              </a:rPr>
              <a:t>(Life </a:t>
            </a:r>
            <a:r>
              <a:rPr lang="sv-SE" dirty="0" err="1">
                <a:solidFill>
                  <a:schemeClr val="accent5"/>
                </a:solidFill>
              </a:rPr>
              <a:t>cycle</a:t>
            </a:r>
            <a:r>
              <a:rPr lang="sv-SE" dirty="0">
                <a:solidFill>
                  <a:schemeClr val="accent5"/>
                </a:solidFill>
              </a:rPr>
              <a:t> </a:t>
            </a:r>
            <a:r>
              <a:rPr lang="sv-SE" dirty="0" err="1">
                <a:solidFill>
                  <a:schemeClr val="accent5"/>
                </a:solidFill>
              </a:rPr>
              <a:t>regulation</a:t>
            </a:r>
            <a:r>
              <a:rPr lang="sv-SE" dirty="0">
                <a:solidFill>
                  <a:schemeClr val="accent5"/>
                </a:solidFill>
              </a:rPr>
              <a:t> at EU, ICAO, IMO, etc.)</a:t>
            </a:r>
          </a:p>
        </p:txBody>
      </p:sp>
      <p:sp>
        <p:nvSpPr>
          <p:cNvPr id="11" name="Up Arrow 10">
            <a:extLst>
              <a:ext uri="{FF2B5EF4-FFF2-40B4-BE49-F238E27FC236}">
                <a16:creationId xmlns:a16="http://schemas.microsoft.com/office/drawing/2014/main" id="{E6CF2207-F5E8-6E20-2FC4-940893DFE86B}"/>
              </a:ext>
            </a:extLst>
          </p:cNvPr>
          <p:cNvSpPr/>
          <p:nvPr/>
        </p:nvSpPr>
        <p:spPr>
          <a:xfrm>
            <a:off x="2649780" y="3309564"/>
            <a:ext cx="505239" cy="563741"/>
          </a:xfrm>
          <a:prstGeom prst="upArrow">
            <a:avLst/>
          </a:prstGeom>
          <a:gradFill>
            <a:gsLst>
              <a:gs pos="0">
                <a:srgbClr val="AAAAAA"/>
              </a:gs>
              <a:gs pos="55000">
                <a:schemeClr val="bg1">
                  <a:lumMod val="85000"/>
                </a:schemeClr>
              </a:gs>
              <a:gs pos="100000">
                <a:schemeClr val="bg1">
                  <a:lumMod val="65000"/>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4" name="Up Arrow 13">
            <a:extLst>
              <a:ext uri="{FF2B5EF4-FFF2-40B4-BE49-F238E27FC236}">
                <a16:creationId xmlns:a16="http://schemas.microsoft.com/office/drawing/2014/main" id="{FB2ADA89-6A2F-6302-02DC-5BE5B890D6CA}"/>
              </a:ext>
            </a:extLst>
          </p:cNvPr>
          <p:cNvSpPr/>
          <p:nvPr/>
        </p:nvSpPr>
        <p:spPr>
          <a:xfrm>
            <a:off x="4883189" y="3284141"/>
            <a:ext cx="505239" cy="563741"/>
          </a:xfrm>
          <a:prstGeom prst="upArrow">
            <a:avLst/>
          </a:prstGeom>
          <a:gradFill>
            <a:gsLst>
              <a:gs pos="0">
                <a:srgbClr val="AAAAAA"/>
              </a:gs>
              <a:gs pos="55000">
                <a:schemeClr val="bg1">
                  <a:lumMod val="85000"/>
                </a:schemeClr>
              </a:gs>
              <a:gs pos="100000">
                <a:schemeClr val="bg1">
                  <a:lumMod val="65000"/>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5" name="Up Arrow 14">
            <a:extLst>
              <a:ext uri="{FF2B5EF4-FFF2-40B4-BE49-F238E27FC236}">
                <a16:creationId xmlns:a16="http://schemas.microsoft.com/office/drawing/2014/main" id="{CBC6ADBB-9088-A141-C1FE-C423048E26D7}"/>
              </a:ext>
            </a:extLst>
          </p:cNvPr>
          <p:cNvSpPr/>
          <p:nvPr/>
        </p:nvSpPr>
        <p:spPr>
          <a:xfrm>
            <a:off x="6773164" y="3299625"/>
            <a:ext cx="505239" cy="563741"/>
          </a:xfrm>
          <a:prstGeom prst="upArrow">
            <a:avLst/>
          </a:prstGeom>
          <a:gradFill>
            <a:gsLst>
              <a:gs pos="0">
                <a:srgbClr val="AAAAAA"/>
              </a:gs>
              <a:gs pos="55000">
                <a:schemeClr val="bg1">
                  <a:lumMod val="85000"/>
                </a:schemeClr>
              </a:gs>
              <a:gs pos="100000">
                <a:schemeClr val="bg1">
                  <a:lumMod val="65000"/>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6" name="Up Arrow 15">
            <a:extLst>
              <a:ext uri="{FF2B5EF4-FFF2-40B4-BE49-F238E27FC236}">
                <a16:creationId xmlns:a16="http://schemas.microsoft.com/office/drawing/2014/main" id="{0AD79A47-DC75-1051-EA13-573B681A3B71}"/>
              </a:ext>
            </a:extLst>
          </p:cNvPr>
          <p:cNvSpPr/>
          <p:nvPr/>
        </p:nvSpPr>
        <p:spPr>
          <a:xfrm>
            <a:off x="8249836" y="3284141"/>
            <a:ext cx="505239" cy="563741"/>
          </a:xfrm>
          <a:prstGeom prst="upArrow">
            <a:avLst/>
          </a:prstGeom>
          <a:gradFill>
            <a:gsLst>
              <a:gs pos="0">
                <a:srgbClr val="AAAAAA"/>
              </a:gs>
              <a:gs pos="55000">
                <a:schemeClr val="bg1">
                  <a:lumMod val="85000"/>
                </a:schemeClr>
              </a:gs>
              <a:gs pos="100000">
                <a:schemeClr val="bg1">
                  <a:lumMod val="65000"/>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17" name="Up Arrow 16">
            <a:extLst>
              <a:ext uri="{FF2B5EF4-FFF2-40B4-BE49-F238E27FC236}">
                <a16:creationId xmlns:a16="http://schemas.microsoft.com/office/drawing/2014/main" id="{0B503D78-4895-DAF3-2908-AB291A17A628}"/>
              </a:ext>
            </a:extLst>
          </p:cNvPr>
          <p:cNvSpPr/>
          <p:nvPr/>
        </p:nvSpPr>
        <p:spPr>
          <a:xfrm rot="10800000">
            <a:off x="8735553" y="3309564"/>
            <a:ext cx="505239" cy="563741"/>
          </a:xfrm>
          <a:prstGeom prst="upArrow">
            <a:avLst/>
          </a:prstGeom>
          <a:gradFill>
            <a:gsLst>
              <a:gs pos="0">
                <a:srgbClr val="AAAAAA"/>
              </a:gs>
              <a:gs pos="55000">
                <a:schemeClr val="bg1">
                  <a:lumMod val="85000"/>
                </a:schemeClr>
              </a:gs>
              <a:gs pos="100000">
                <a:schemeClr val="bg1">
                  <a:lumMod val="65000"/>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spTree>
    <p:extLst>
      <p:ext uri="{BB962C8B-B14F-4D97-AF65-F5344CB8AC3E}">
        <p14:creationId xmlns:p14="http://schemas.microsoft.com/office/powerpoint/2010/main" val="4273896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B2D9A-003C-DA1B-59AA-F070075281F0}"/>
            </a:ext>
          </a:extLst>
        </p:cNvPr>
        <p:cNvGrpSpPr/>
        <p:nvPr/>
      </p:nvGrpSpPr>
      <p:grpSpPr>
        <a:xfrm>
          <a:off x="0" y="0"/>
          <a:ext cx="0" cy="0"/>
          <a:chOff x="0" y="0"/>
          <a:chExt cx="0" cy="0"/>
        </a:xfrm>
      </p:grpSpPr>
      <p:sp>
        <p:nvSpPr>
          <p:cNvPr id="70" name="Rectangle 69">
            <a:extLst>
              <a:ext uri="{FF2B5EF4-FFF2-40B4-BE49-F238E27FC236}">
                <a16:creationId xmlns:a16="http://schemas.microsoft.com/office/drawing/2014/main" id="{809158D6-9ED8-4352-6738-27E206CEE7A6}"/>
              </a:ext>
            </a:extLst>
          </p:cNvPr>
          <p:cNvSpPr/>
          <p:nvPr/>
        </p:nvSpPr>
        <p:spPr>
          <a:xfrm>
            <a:off x="8767985" y="3406461"/>
            <a:ext cx="3424015" cy="345153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82261C7D-69CA-2612-72D7-739D9C3E92B5}"/>
              </a:ext>
            </a:extLst>
          </p:cNvPr>
          <p:cNvSpPr>
            <a:spLocks noGrp="1"/>
          </p:cNvSpPr>
          <p:nvPr>
            <p:ph type="title"/>
          </p:nvPr>
        </p:nvSpPr>
        <p:spPr/>
        <p:txBody>
          <a:bodyPr>
            <a:normAutofit/>
          </a:bodyPr>
          <a:lstStyle/>
          <a:p>
            <a:r>
              <a:rPr lang="en-US" sz="4000" dirty="0"/>
              <a:t>Mitigation strategies for regulated and emerging pollutants</a:t>
            </a:r>
            <a:endParaRPr lang="sv-SE" sz="4000" dirty="0"/>
          </a:p>
        </p:txBody>
      </p:sp>
      <p:sp>
        <p:nvSpPr>
          <p:cNvPr id="5" name="TextBox 4">
            <a:extLst>
              <a:ext uri="{FF2B5EF4-FFF2-40B4-BE49-F238E27FC236}">
                <a16:creationId xmlns:a16="http://schemas.microsoft.com/office/drawing/2014/main" id="{563DC9EC-1B6E-0097-DECB-222A745B3449}"/>
              </a:ext>
            </a:extLst>
          </p:cNvPr>
          <p:cNvSpPr txBox="1"/>
          <p:nvPr/>
        </p:nvSpPr>
        <p:spPr>
          <a:xfrm>
            <a:off x="6453629" y="4634323"/>
            <a:ext cx="6094378" cy="369332"/>
          </a:xfrm>
          <a:prstGeom prst="rect">
            <a:avLst/>
          </a:prstGeom>
          <a:noFill/>
        </p:spPr>
        <p:txBody>
          <a:bodyPr wrap="square">
            <a:spAutoFit/>
          </a:bodyPr>
          <a:lstStyle/>
          <a:p>
            <a:pPr marL="0" indent="0">
              <a:buNone/>
            </a:pPr>
            <a:endParaRPr lang="sv-SE" sz="1800"/>
          </a:p>
        </p:txBody>
      </p:sp>
      <p:grpSp>
        <p:nvGrpSpPr>
          <p:cNvPr id="44" name="Group 43">
            <a:extLst>
              <a:ext uri="{FF2B5EF4-FFF2-40B4-BE49-F238E27FC236}">
                <a16:creationId xmlns:a16="http://schemas.microsoft.com/office/drawing/2014/main" id="{8DC99B54-D734-322D-2D66-8B4D83EE73BF}"/>
              </a:ext>
            </a:extLst>
          </p:cNvPr>
          <p:cNvGrpSpPr/>
          <p:nvPr/>
        </p:nvGrpSpPr>
        <p:grpSpPr>
          <a:xfrm>
            <a:off x="260443" y="1992542"/>
            <a:ext cx="11472933" cy="4764506"/>
            <a:chOff x="286570" y="1618064"/>
            <a:chExt cx="11472933" cy="4764506"/>
          </a:xfrm>
        </p:grpSpPr>
        <p:cxnSp>
          <p:nvCxnSpPr>
            <p:cNvPr id="46" name="Straight Arrow Connector 45">
              <a:extLst>
                <a:ext uri="{FF2B5EF4-FFF2-40B4-BE49-F238E27FC236}">
                  <a16:creationId xmlns:a16="http://schemas.microsoft.com/office/drawing/2014/main" id="{783DF263-C38A-6851-0B49-0363BE9CCB69}"/>
                </a:ext>
              </a:extLst>
            </p:cNvPr>
            <p:cNvCxnSpPr>
              <a:cxnSpLocks/>
            </p:cNvCxnSpPr>
            <p:nvPr/>
          </p:nvCxnSpPr>
          <p:spPr>
            <a:xfrm flipH="1">
              <a:off x="7322411" y="2850083"/>
              <a:ext cx="1669748" cy="374717"/>
            </a:xfrm>
            <a:prstGeom prst="straightConnector1">
              <a:avLst/>
            </a:prstGeom>
            <a:noFill/>
            <a:ln w="57150" cap="flat" cmpd="sng" algn="ctr">
              <a:solidFill>
                <a:srgbClr val="008487"/>
              </a:solidFill>
              <a:prstDash val="solid"/>
              <a:miter lim="800000"/>
              <a:tailEnd type="triangle"/>
            </a:ln>
            <a:effectLst/>
          </p:spPr>
        </p:cxnSp>
        <p:cxnSp>
          <p:nvCxnSpPr>
            <p:cNvPr id="47" name="Straight Arrow Connector 46">
              <a:extLst>
                <a:ext uri="{FF2B5EF4-FFF2-40B4-BE49-F238E27FC236}">
                  <a16:creationId xmlns:a16="http://schemas.microsoft.com/office/drawing/2014/main" id="{7D6CF2E6-9E0A-205A-2B95-34B82EDDC4DB}"/>
                </a:ext>
              </a:extLst>
            </p:cNvPr>
            <p:cNvCxnSpPr>
              <a:cxnSpLocks/>
              <a:stCxn id="61" idx="2"/>
            </p:cNvCxnSpPr>
            <p:nvPr/>
          </p:nvCxnSpPr>
          <p:spPr>
            <a:xfrm flipH="1" flipV="1">
              <a:off x="7497786" y="4178329"/>
              <a:ext cx="1817620" cy="400065"/>
            </a:xfrm>
            <a:prstGeom prst="straightConnector1">
              <a:avLst/>
            </a:prstGeom>
            <a:noFill/>
            <a:ln w="57150" cap="flat" cmpd="sng" algn="ctr">
              <a:solidFill>
                <a:srgbClr val="008487"/>
              </a:solidFill>
              <a:prstDash val="solid"/>
              <a:miter lim="800000"/>
              <a:tailEnd type="triangle"/>
            </a:ln>
            <a:effectLst/>
          </p:spPr>
        </p:cxnSp>
        <p:cxnSp>
          <p:nvCxnSpPr>
            <p:cNvPr id="48" name="Straight Arrow Connector 47">
              <a:extLst>
                <a:ext uri="{FF2B5EF4-FFF2-40B4-BE49-F238E27FC236}">
                  <a16:creationId xmlns:a16="http://schemas.microsoft.com/office/drawing/2014/main" id="{59E341BD-7539-F7CB-08DC-259F2F2BCC65}"/>
                </a:ext>
              </a:extLst>
            </p:cNvPr>
            <p:cNvCxnSpPr>
              <a:cxnSpLocks/>
              <a:stCxn id="65" idx="6"/>
            </p:cNvCxnSpPr>
            <p:nvPr/>
          </p:nvCxnSpPr>
          <p:spPr>
            <a:xfrm>
              <a:off x="3708538" y="2938031"/>
              <a:ext cx="731382" cy="213773"/>
            </a:xfrm>
            <a:prstGeom prst="straightConnector1">
              <a:avLst/>
            </a:prstGeom>
            <a:noFill/>
            <a:ln w="57150" cap="flat" cmpd="sng" algn="ctr">
              <a:solidFill>
                <a:srgbClr val="008487"/>
              </a:solidFill>
              <a:prstDash val="solid"/>
              <a:miter lim="800000"/>
              <a:tailEnd type="triangle"/>
            </a:ln>
            <a:effectLst/>
          </p:spPr>
        </p:cxnSp>
        <p:cxnSp>
          <p:nvCxnSpPr>
            <p:cNvPr id="50" name="Straight Arrow Connector 49">
              <a:extLst>
                <a:ext uri="{FF2B5EF4-FFF2-40B4-BE49-F238E27FC236}">
                  <a16:creationId xmlns:a16="http://schemas.microsoft.com/office/drawing/2014/main" id="{295A3C8B-A7BE-997D-FA38-B815A4C54CF4}"/>
                </a:ext>
              </a:extLst>
            </p:cNvPr>
            <p:cNvCxnSpPr>
              <a:cxnSpLocks/>
            </p:cNvCxnSpPr>
            <p:nvPr/>
          </p:nvCxnSpPr>
          <p:spPr>
            <a:xfrm flipV="1">
              <a:off x="2716388" y="4305173"/>
              <a:ext cx="1723532" cy="303746"/>
            </a:xfrm>
            <a:prstGeom prst="straightConnector1">
              <a:avLst/>
            </a:prstGeom>
            <a:noFill/>
            <a:ln w="57150" cap="flat" cmpd="sng" algn="ctr">
              <a:solidFill>
                <a:srgbClr val="008487"/>
              </a:solidFill>
              <a:prstDash val="solid"/>
              <a:miter lim="800000"/>
              <a:tailEnd type="triangle"/>
            </a:ln>
            <a:effectLst/>
          </p:spPr>
        </p:cxnSp>
        <p:sp>
          <p:nvSpPr>
            <p:cNvPr id="51" name="TextBox 50">
              <a:extLst>
                <a:ext uri="{FF2B5EF4-FFF2-40B4-BE49-F238E27FC236}">
                  <a16:creationId xmlns:a16="http://schemas.microsoft.com/office/drawing/2014/main" id="{FD0F8B38-A2C1-6C0C-3C15-ED1AD1F075E5}"/>
                </a:ext>
              </a:extLst>
            </p:cNvPr>
            <p:cNvSpPr txBox="1"/>
            <p:nvPr/>
          </p:nvSpPr>
          <p:spPr>
            <a:xfrm>
              <a:off x="286570" y="5797795"/>
              <a:ext cx="11472933" cy="584775"/>
            </a:xfrm>
            <a:prstGeom prst="rect">
              <a:avLst/>
            </a:prstGeom>
            <a:noFill/>
          </p:spPr>
          <p:txBody>
            <a:bodyPr wrap="squar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chemeClr val="bg1"/>
                  </a:solidFill>
                  <a:effectLst/>
                  <a:uLnTx/>
                  <a:uFillTx/>
                  <a:latin typeface="Calibri" panose="020F0502020204030204" pitchFamily="34" charset="0"/>
                </a:rPr>
                <a:t>*Special focus will be on operational emissions, energy efficiency and sustainability as well as the technical aspects coupled to the existing and upcoming emission and safety standards.</a:t>
              </a:r>
              <a:endParaRPr kumimoji="0" lang="sv-SE" sz="1600" b="0" i="0" u="none" strike="noStrike" kern="0" cap="none" spc="0" normalizeH="0" baseline="0" noProof="0" dirty="0">
                <a:ln>
                  <a:noFill/>
                </a:ln>
                <a:solidFill>
                  <a:schemeClr val="bg1"/>
                </a:solidFill>
                <a:effectLst/>
                <a:uLnTx/>
                <a:uFillTx/>
                <a:latin typeface="Calibri" panose="020F0502020204030204" pitchFamily="34" charset="0"/>
              </a:endParaRPr>
            </a:p>
          </p:txBody>
        </p:sp>
        <p:grpSp>
          <p:nvGrpSpPr>
            <p:cNvPr id="52" name="Group 51">
              <a:extLst>
                <a:ext uri="{FF2B5EF4-FFF2-40B4-BE49-F238E27FC236}">
                  <a16:creationId xmlns:a16="http://schemas.microsoft.com/office/drawing/2014/main" id="{67DB3D33-98C0-D3FC-9CF8-8FD8CF060F07}"/>
                </a:ext>
              </a:extLst>
            </p:cNvPr>
            <p:cNvGrpSpPr/>
            <p:nvPr/>
          </p:nvGrpSpPr>
          <p:grpSpPr>
            <a:xfrm>
              <a:off x="1646627" y="1943459"/>
              <a:ext cx="2061911" cy="1989144"/>
              <a:chOff x="8061620" y="1378830"/>
              <a:chExt cx="2390821" cy="2306449"/>
            </a:xfrm>
          </p:grpSpPr>
          <p:sp>
            <p:nvSpPr>
              <p:cNvPr id="65" name="Oval 64">
                <a:extLst>
                  <a:ext uri="{FF2B5EF4-FFF2-40B4-BE49-F238E27FC236}">
                    <a16:creationId xmlns:a16="http://schemas.microsoft.com/office/drawing/2014/main" id="{678CA63E-0FC4-589F-D9B4-12F015812DC2}"/>
                  </a:ext>
                </a:extLst>
              </p:cNvPr>
              <p:cNvSpPr/>
              <p:nvPr/>
            </p:nvSpPr>
            <p:spPr>
              <a:xfrm>
                <a:off x="8061620" y="1378830"/>
                <a:ext cx="2390821" cy="2306449"/>
              </a:xfrm>
              <a:prstGeom prst="ellipse">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prstClr val="white"/>
                  </a:solidFill>
                  <a:effectLst/>
                  <a:uLnTx/>
                  <a:uFillTx/>
                  <a:latin typeface="Calibri"/>
                  <a:ea typeface="+mn-ea"/>
                  <a:cs typeface="+mn-cs"/>
                </a:endParaRPr>
              </a:p>
            </p:txBody>
          </p:sp>
          <p:sp>
            <p:nvSpPr>
              <p:cNvPr id="66" name="TextBox 65">
                <a:extLst>
                  <a:ext uri="{FF2B5EF4-FFF2-40B4-BE49-F238E27FC236}">
                    <a16:creationId xmlns:a16="http://schemas.microsoft.com/office/drawing/2014/main" id="{A5C04EAF-F126-5ED4-606C-EFD4D8F49482}"/>
                  </a:ext>
                </a:extLst>
              </p:cNvPr>
              <p:cNvSpPr txBox="1"/>
              <p:nvPr/>
            </p:nvSpPr>
            <p:spPr>
              <a:xfrm>
                <a:off x="8212396" y="2035631"/>
                <a:ext cx="1989366" cy="963556"/>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a:rPr>
                  <a:t>Other projects</a:t>
                </a:r>
              </a:p>
            </p:txBody>
          </p:sp>
        </p:grpSp>
        <p:grpSp>
          <p:nvGrpSpPr>
            <p:cNvPr id="53" name="Group 52">
              <a:extLst>
                <a:ext uri="{FF2B5EF4-FFF2-40B4-BE49-F238E27FC236}">
                  <a16:creationId xmlns:a16="http://schemas.microsoft.com/office/drawing/2014/main" id="{DFD06CB5-DE45-7F70-6D0D-59FDE145408C}"/>
                </a:ext>
              </a:extLst>
            </p:cNvPr>
            <p:cNvGrpSpPr/>
            <p:nvPr/>
          </p:nvGrpSpPr>
          <p:grpSpPr>
            <a:xfrm>
              <a:off x="676552" y="3662195"/>
              <a:ext cx="2141457" cy="1897508"/>
              <a:chOff x="7768030" y="1378830"/>
              <a:chExt cx="2848861" cy="2524327"/>
            </a:xfrm>
          </p:grpSpPr>
          <p:sp>
            <p:nvSpPr>
              <p:cNvPr id="63" name="Oval 62">
                <a:extLst>
                  <a:ext uri="{FF2B5EF4-FFF2-40B4-BE49-F238E27FC236}">
                    <a16:creationId xmlns:a16="http://schemas.microsoft.com/office/drawing/2014/main" id="{FE9941B5-4EE6-9260-E0C2-0243E9DD5542}"/>
                  </a:ext>
                </a:extLst>
              </p:cNvPr>
              <p:cNvSpPr/>
              <p:nvPr/>
            </p:nvSpPr>
            <p:spPr>
              <a:xfrm>
                <a:off x="7969385" y="1378830"/>
                <a:ext cx="2524327" cy="2524327"/>
              </a:xfrm>
              <a:prstGeom prst="ellipse">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3200" b="1" i="0" u="none" strike="noStrike" kern="0" cap="none" spc="0" normalizeH="0" baseline="0" noProof="0">
                  <a:ln>
                    <a:noFill/>
                  </a:ln>
                  <a:solidFill>
                    <a:prstClr val="white"/>
                  </a:solidFill>
                  <a:effectLst/>
                  <a:uLnTx/>
                  <a:uFillTx/>
                  <a:latin typeface="Calibri"/>
                  <a:ea typeface="+mn-ea"/>
                  <a:cs typeface="+mn-cs"/>
                </a:endParaRPr>
              </a:p>
            </p:txBody>
          </p:sp>
          <p:sp>
            <p:nvSpPr>
              <p:cNvPr id="64" name="TextBox 63">
                <a:extLst>
                  <a:ext uri="{FF2B5EF4-FFF2-40B4-BE49-F238E27FC236}">
                    <a16:creationId xmlns:a16="http://schemas.microsoft.com/office/drawing/2014/main" id="{71266701-8F47-E576-0C9E-549368D5573C}"/>
                  </a:ext>
                </a:extLst>
              </p:cNvPr>
              <p:cNvSpPr txBox="1"/>
              <p:nvPr/>
            </p:nvSpPr>
            <p:spPr>
              <a:xfrm>
                <a:off x="7768030" y="2349469"/>
                <a:ext cx="2848861" cy="614170"/>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a:rPr>
                  <a:t>Experiments</a:t>
                </a:r>
              </a:p>
            </p:txBody>
          </p:sp>
        </p:grpSp>
        <p:grpSp>
          <p:nvGrpSpPr>
            <p:cNvPr id="54" name="Group 53">
              <a:extLst>
                <a:ext uri="{FF2B5EF4-FFF2-40B4-BE49-F238E27FC236}">
                  <a16:creationId xmlns:a16="http://schemas.microsoft.com/office/drawing/2014/main" id="{CEFD1D06-C66D-99C1-2F08-23AA8880815C}"/>
                </a:ext>
              </a:extLst>
            </p:cNvPr>
            <p:cNvGrpSpPr/>
            <p:nvPr/>
          </p:nvGrpSpPr>
          <p:grpSpPr>
            <a:xfrm>
              <a:off x="9153059" y="3597085"/>
              <a:ext cx="2365266" cy="1962618"/>
              <a:chOff x="7682760" y="2009224"/>
              <a:chExt cx="2957210" cy="2453794"/>
            </a:xfrm>
          </p:grpSpPr>
          <p:sp>
            <p:nvSpPr>
              <p:cNvPr id="61" name="Oval 60">
                <a:extLst>
                  <a:ext uri="{FF2B5EF4-FFF2-40B4-BE49-F238E27FC236}">
                    <a16:creationId xmlns:a16="http://schemas.microsoft.com/office/drawing/2014/main" id="{733F4305-634B-EE32-53DB-200886073DFD}"/>
                  </a:ext>
                </a:extLst>
              </p:cNvPr>
              <p:cNvSpPr/>
              <p:nvPr/>
            </p:nvSpPr>
            <p:spPr>
              <a:xfrm>
                <a:off x="7885737" y="2009224"/>
                <a:ext cx="2513215" cy="2453794"/>
              </a:xfrm>
              <a:prstGeom prst="ellipse">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800" b="1" i="0" u="none" strike="noStrike" kern="0" cap="none" spc="0" normalizeH="0" baseline="0" noProof="0">
                  <a:ln>
                    <a:noFill/>
                  </a:ln>
                  <a:solidFill>
                    <a:prstClr val="white"/>
                  </a:solidFill>
                  <a:effectLst/>
                  <a:uLnTx/>
                  <a:uFillTx/>
                  <a:latin typeface="Calibri"/>
                  <a:ea typeface="+mn-ea"/>
                  <a:cs typeface="+mn-cs"/>
                </a:endParaRPr>
              </a:p>
            </p:txBody>
          </p:sp>
          <p:sp>
            <p:nvSpPr>
              <p:cNvPr id="62" name="TextBox 61">
                <a:extLst>
                  <a:ext uri="{FF2B5EF4-FFF2-40B4-BE49-F238E27FC236}">
                    <a16:creationId xmlns:a16="http://schemas.microsoft.com/office/drawing/2014/main" id="{7BEA8B30-5DB3-35D8-CA04-D038112E2664}"/>
                  </a:ext>
                </a:extLst>
              </p:cNvPr>
              <p:cNvSpPr txBox="1"/>
              <p:nvPr/>
            </p:nvSpPr>
            <p:spPr>
              <a:xfrm>
                <a:off x="7682760" y="2985510"/>
                <a:ext cx="2957210" cy="508844"/>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a:rPr>
                  <a:t>Stakeholders </a:t>
                </a:r>
              </a:p>
            </p:txBody>
          </p:sp>
        </p:grpSp>
        <p:grpSp>
          <p:nvGrpSpPr>
            <p:cNvPr id="55" name="Group 54">
              <a:extLst>
                <a:ext uri="{FF2B5EF4-FFF2-40B4-BE49-F238E27FC236}">
                  <a16:creationId xmlns:a16="http://schemas.microsoft.com/office/drawing/2014/main" id="{62FF1814-D91F-A3C2-CBEB-1F81E48CA0AF}"/>
                </a:ext>
              </a:extLst>
            </p:cNvPr>
            <p:cNvGrpSpPr/>
            <p:nvPr/>
          </p:nvGrpSpPr>
          <p:grpSpPr>
            <a:xfrm>
              <a:off x="8771183" y="1618064"/>
              <a:ext cx="1902108" cy="1853396"/>
              <a:chOff x="7860564" y="1709242"/>
              <a:chExt cx="2397033" cy="2335647"/>
            </a:xfrm>
          </p:grpSpPr>
          <p:sp>
            <p:nvSpPr>
              <p:cNvPr id="59" name="Oval 58">
                <a:extLst>
                  <a:ext uri="{FF2B5EF4-FFF2-40B4-BE49-F238E27FC236}">
                    <a16:creationId xmlns:a16="http://schemas.microsoft.com/office/drawing/2014/main" id="{BB91E030-FDD5-CEA7-88B3-764DF9632F20}"/>
                  </a:ext>
                </a:extLst>
              </p:cNvPr>
              <p:cNvSpPr/>
              <p:nvPr/>
            </p:nvSpPr>
            <p:spPr>
              <a:xfrm>
                <a:off x="7860564" y="1709242"/>
                <a:ext cx="2397033" cy="2335647"/>
              </a:xfrm>
              <a:prstGeom prst="ellipse">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1" i="0" u="none" strike="noStrike" kern="0" cap="none" spc="0" normalizeH="0" baseline="0" noProof="0">
                  <a:ln>
                    <a:noFill/>
                  </a:ln>
                  <a:solidFill>
                    <a:prstClr val="white"/>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AA53060E-0F04-0A49-BCB6-0173345C8385}"/>
                  </a:ext>
                </a:extLst>
              </p:cNvPr>
              <p:cNvSpPr txBox="1"/>
              <p:nvPr/>
            </p:nvSpPr>
            <p:spPr>
              <a:xfrm>
                <a:off x="8000825" y="2328051"/>
                <a:ext cx="2207377" cy="1047221"/>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a:ln>
                      <a:noFill/>
                    </a:ln>
                    <a:solidFill>
                      <a:prstClr val="white"/>
                    </a:solidFill>
                    <a:effectLst/>
                    <a:uLnTx/>
                    <a:uFillTx/>
                    <a:latin typeface="Calibri"/>
                  </a:rPr>
                  <a:t>Literature search </a:t>
                </a:r>
              </a:p>
            </p:txBody>
          </p:sp>
        </p:grpSp>
        <p:grpSp>
          <p:nvGrpSpPr>
            <p:cNvPr id="56" name="Group 55">
              <a:extLst>
                <a:ext uri="{FF2B5EF4-FFF2-40B4-BE49-F238E27FC236}">
                  <a16:creationId xmlns:a16="http://schemas.microsoft.com/office/drawing/2014/main" id="{EE8088C6-CBDD-72ED-F66A-B2FA9F51DF65}"/>
                </a:ext>
              </a:extLst>
            </p:cNvPr>
            <p:cNvGrpSpPr/>
            <p:nvPr/>
          </p:nvGrpSpPr>
          <p:grpSpPr>
            <a:xfrm>
              <a:off x="4232966" y="2180990"/>
              <a:ext cx="3332896" cy="3154410"/>
              <a:chOff x="7904208" y="1378830"/>
              <a:chExt cx="2667161" cy="2524327"/>
            </a:xfrm>
          </p:grpSpPr>
          <p:sp>
            <p:nvSpPr>
              <p:cNvPr id="57" name="Oval 56">
                <a:extLst>
                  <a:ext uri="{FF2B5EF4-FFF2-40B4-BE49-F238E27FC236}">
                    <a16:creationId xmlns:a16="http://schemas.microsoft.com/office/drawing/2014/main" id="{708F1770-2EB5-703C-F988-1FA5E97F5788}"/>
                  </a:ext>
                </a:extLst>
              </p:cNvPr>
              <p:cNvSpPr/>
              <p:nvPr/>
            </p:nvSpPr>
            <p:spPr>
              <a:xfrm>
                <a:off x="7969385" y="1378830"/>
                <a:ext cx="2524327" cy="2524327"/>
              </a:xfrm>
              <a:prstGeom prst="ellipse">
                <a:avLst/>
              </a:prstGeo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2400" b="1" i="0" u="none" strike="noStrike" kern="0" cap="none" spc="0" normalizeH="0" baseline="0" noProof="0">
                  <a:ln>
                    <a:noFill/>
                  </a:ln>
                  <a:solidFill>
                    <a:prstClr val="white"/>
                  </a:solidFill>
                  <a:effectLst/>
                  <a:uLnTx/>
                  <a:uFillTx/>
                  <a:latin typeface="Calibri"/>
                  <a:ea typeface="+mn-ea"/>
                  <a:cs typeface="+mn-cs"/>
                </a:endParaRPr>
              </a:p>
            </p:txBody>
          </p:sp>
          <p:sp>
            <p:nvSpPr>
              <p:cNvPr id="58" name="TextBox 57">
                <a:extLst>
                  <a:ext uri="{FF2B5EF4-FFF2-40B4-BE49-F238E27FC236}">
                    <a16:creationId xmlns:a16="http://schemas.microsoft.com/office/drawing/2014/main" id="{DA79F084-D6E7-1530-ED58-9361D5A3C741}"/>
                  </a:ext>
                </a:extLst>
              </p:cNvPr>
              <p:cNvSpPr txBox="1"/>
              <p:nvPr/>
            </p:nvSpPr>
            <p:spPr>
              <a:xfrm>
                <a:off x="7904208" y="1689807"/>
                <a:ext cx="2667161" cy="1748725"/>
              </a:xfrm>
              <a:prstGeom prst="rect">
                <a:avLst/>
              </a:prstGeom>
              <a:noFill/>
            </p:spPr>
            <p:txBody>
              <a:bodyPr wrap="square">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3200" b="1" i="0" u="none" strike="noStrike" kern="0" cap="none" spc="0" normalizeH="0" baseline="0" noProof="0" dirty="0">
                    <a:ln>
                      <a:noFill/>
                    </a:ln>
                    <a:solidFill>
                      <a:prstClr val="white"/>
                    </a:solidFill>
                    <a:effectLst/>
                    <a:uLnTx/>
                    <a:uFillTx/>
                    <a:latin typeface="Calibri" panose="020F0502020204030204" pitchFamily="34" charset="0"/>
                  </a:rPr>
                  <a:t>Mitigation Strategies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pitchFamily="34" charset="0"/>
                  </a:rPr>
                  <a:t>for the different low-carbon fuel/power train combinations relevant for shipping, aviation and heavy-duty. </a:t>
                </a:r>
              </a:p>
            </p:txBody>
          </p:sp>
        </p:grpSp>
      </p:grpSp>
    </p:spTree>
    <p:extLst>
      <p:ext uri="{BB962C8B-B14F-4D97-AF65-F5344CB8AC3E}">
        <p14:creationId xmlns:p14="http://schemas.microsoft.com/office/powerpoint/2010/main" val="740818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1DB5D911-3F6F-C4BC-198B-1728B751BD87}"/>
              </a:ext>
            </a:extLst>
          </p:cNvPr>
          <p:cNvSpPr/>
          <p:nvPr/>
        </p:nvSpPr>
        <p:spPr>
          <a:xfrm>
            <a:off x="8678152" y="3099751"/>
            <a:ext cx="3448594" cy="357886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9F14AB63-C42B-F9CD-4A25-03680AD36F32}"/>
              </a:ext>
            </a:extLst>
          </p:cNvPr>
          <p:cNvSpPr>
            <a:spLocks noGrp="1"/>
          </p:cNvSpPr>
          <p:nvPr>
            <p:ph type="title"/>
          </p:nvPr>
        </p:nvSpPr>
        <p:spPr>
          <a:xfrm>
            <a:off x="455509" y="546273"/>
            <a:ext cx="11467011" cy="1325563"/>
          </a:xfrm>
        </p:spPr>
        <p:txBody>
          <a:bodyPr>
            <a:normAutofit/>
          </a:bodyPr>
          <a:lstStyle/>
          <a:p>
            <a:r>
              <a:rPr lang="en-US" sz="4000" noProof="0" dirty="0"/>
              <a:t>Technology packages with guiding principles</a:t>
            </a:r>
          </a:p>
        </p:txBody>
      </p:sp>
      <p:sp>
        <p:nvSpPr>
          <p:cNvPr id="35" name="Rectangle: Rounded Corners 34">
            <a:extLst>
              <a:ext uri="{FF2B5EF4-FFF2-40B4-BE49-F238E27FC236}">
                <a16:creationId xmlns:a16="http://schemas.microsoft.com/office/drawing/2014/main" id="{A3B43F34-9C0A-0903-E6F0-7022172ADCBC}"/>
              </a:ext>
            </a:extLst>
          </p:cNvPr>
          <p:cNvSpPr/>
          <p:nvPr/>
        </p:nvSpPr>
        <p:spPr>
          <a:xfrm>
            <a:off x="1800385" y="2341039"/>
            <a:ext cx="1566407" cy="724867"/>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HD&amp; NRMM</a:t>
            </a:r>
          </a:p>
        </p:txBody>
      </p:sp>
      <p:sp>
        <p:nvSpPr>
          <p:cNvPr id="36" name="Rectangle: Rounded Corners 35">
            <a:extLst>
              <a:ext uri="{FF2B5EF4-FFF2-40B4-BE49-F238E27FC236}">
                <a16:creationId xmlns:a16="http://schemas.microsoft.com/office/drawing/2014/main" id="{6CEB8EDD-D311-2160-2091-31A3796CD1C0}"/>
              </a:ext>
            </a:extLst>
          </p:cNvPr>
          <p:cNvSpPr/>
          <p:nvPr/>
        </p:nvSpPr>
        <p:spPr>
          <a:xfrm>
            <a:off x="1800385" y="3122185"/>
            <a:ext cx="1566407" cy="724868"/>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Shipping</a:t>
            </a:r>
          </a:p>
        </p:txBody>
      </p:sp>
      <p:sp>
        <p:nvSpPr>
          <p:cNvPr id="37" name="Rectangle: Rounded Corners 36">
            <a:extLst>
              <a:ext uri="{FF2B5EF4-FFF2-40B4-BE49-F238E27FC236}">
                <a16:creationId xmlns:a16="http://schemas.microsoft.com/office/drawing/2014/main" id="{053E4548-8AC1-05FB-ED76-733E317684AE}"/>
              </a:ext>
            </a:extLst>
          </p:cNvPr>
          <p:cNvSpPr/>
          <p:nvPr/>
        </p:nvSpPr>
        <p:spPr>
          <a:xfrm>
            <a:off x="1800385" y="3917168"/>
            <a:ext cx="1566407" cy="724867"/>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Aviation</a:t>
            </a:r>
          </a:p>
        </p:txBody>
      </p:sp>
      <p:sp>
        <p:nvSpPr>
          <p:cNvPr id="38" name="Rectangle: Rounded Corners 37">
            <a:extLst>
              <a:ext uri="{FF2B5EF4-FFF2-40B4-BE49-F238E27FC236}">
                <a16:creationId xmlns:a16="http://schemas.microsoft.com/office/drawing/2014/main" id="{D402FBAF-2A90-6707-D0EA-91AC16481743}"/>
              </a:ext>
            </a:extLst>
          </p:cNvPr>
          <p:cNvSpPr/>
          <p:nvPr/>
        </p:nvSpPr>
        <p:spPr>
          <a:xfrm>
            <a:off x="3428835" y="3035371"/>
            <a:ext cx="1426187" cy="1000869"/>
          </a:xfrm>
          <a:prstGeom prst="roundRect">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Mitigation strategies</a:t>
            </a:r>
          </a:p>
        </p:txBody>
      </p:sp>
      <p:sp>
        <p:nvSpPr>
          <p:cNvPr id="39" name="Arrow: Down 38">
            <a:extLst>
              <a:ext uri="{FF2B5EF4-FFF2-40B4-BE49-F238E27FC236}">
                <a16:creationId xmlns:a16="http://schemas.microsoft.com/office/drawing/2014/main" id="{C1A64D33-3865-EB7B-854F-2718EB0EC319}"/>
              </a:ext>
            </a:extLst>
          </p:cNvPr>
          <p:cNvSpPr/>
          <p:nvPr/>
        </p:nvSpPr>
        <p:spPr>
          <a:xfrm rot="16200000">
            <a:off x="5126830" y="3295479"/>
            <a:ext cx="620201" cy="490331"/>
          </a:xfrm>
          <a:prstGeom prst="downArrow">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ctangle: Rounded Corners 39">
            <a:extLst>
              <a:ext uri="{FF2B5EF4-FFF2-40B4-BE49-F238E27FC236}">
                <a16:creationId xmlns:a16="http://schemas.microsoft.com/office/drawing/2014/main" id="{4A4D23B4-B708-6221-C05E-181E34737E18}"/>
              </a:ext>
            </a:extLst>
          </p:cNvPr>
          <p:cNvSpPr/>
          <p:nvPr/>
        </p:nvSpPr>
        <p:spPr>
          <a:xfrm>
            <a:off x="6096000" y="1984926"/>
            <a:ext cx="3711934" cy="898497"/>
          </a:xfrm>
          <a:prstGeom prst="roundRect">
            <a:avLst/>
          </a:prstGeom>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i="0" u="none" strike="noStrike" kern="0" cap="none" spc="0" normalizeH="0" baseline="0" noProof="0" dirty="0">
                <a:ln>
                  <a:noFill/>
                </a:ln>
                <a:solidFill>
                  <a:prstClr val="white"/>
                </a:solidFill>
                <a:effectLst/>
                <a:uLnTx/>
                <a:uFillTx/>
                <a:latin typeface="Calibri"/>
                <a:ea typeface="+mn-ea"/>
                <a:cs typeface="+mn-cs"/>
              </a:rPr>
              <a:t>Technology packages to mitigate emerging forms of pollution </a:t>
            </a:r>
          </a:p>
        </p:txBody>
      </p:sp>
      <p:sp>
        <p:nvSpPr>
          <p:cNvPr id="41" name="Rectangle: Rounded Corners 40">
            <a:extLst>
              <a:ext uri="{FF2B5EF4-FFF2-40B4-BE49-F238E27FC236}">
                <a16:creationId xmlns:a16="http://schemas.microsoft.com/office/drawing/2014/main" id="{FC2A1605-C288-1DD2-A2D9-F702D988846B}"/>
              </a:ext>
            </a:extLst>
          </p:cNvPr>
          <p:cNvSpPr/>
          <p:nvPr/>
        </p:nvSpPr>
        <p:spPr>
          <a:xfrm>
            <a:off x="6096000" y="3478611"/>
            <a:ext cx="3711934" cy="1000869"/>
          </a:xfrm>
          <a:prstGeom prst="roundRect">
            <a:avLst/>
          </a:prstGeom>
          <a:solidFill>
            <a:schemeClr val="accent1">
              <a:lumMod val="20000"/>
              <a:lumOff val="80000"/>
            </a:schemeClr>
          </a:solidFill>
          <a:ln w="12700" cap="flat" cmpd="sng" algn="ctr">
            <a:solidFill>
              <a:schemeClr val="bg1">
                <a:lumMod val="95000"/>
              </a:scheme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Guiding principles for optimized design, operation and maintenance, evaluation of costs</a:t>
            </a:r>
          </a:p>
        </p:txBody>
      </p:sp>
      <p:sp>
        <p:nvSpPr>
          <p:cNvPr id="42" name="Rectangle: Rounded Corners 41">
            <a:extLst>
              <a:ext uri="{FF2B5EF4-FFF2-40B4-BE49-F238E27FC236}">
                <a16:creationId xmlns:a16="http://schemas.microsoft.com/office/drawing/2014/main" id="{34A31526-98B7-AF36-D0DB-A6F293AA5DC8}"/>
              </a:ext>
            </a:extLst>
          </p:cNvPr>
          <p:cNvSpPr/>
          <p:nvPr/>
        </p:nvSpPr>
        <p:spPr>
          <a:xfrm>
            <a:off x="6127144" y="2930633"/>
            <a:ext cx="1248764" cy="48304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HD &amp; NRMM</a:t>
            </a:r>
          </a:p>
        </p:txBody>
      </p:sp>
      <p:sp>
        <p:nvSpPr>
          <p:cNvPr id="43" name="Rectangle: Rounded Corners 42">
            <a:extLst>
              <a:ext uri="{FF2B5EF4-FFF2-40B4-BE49-F238E27FC236}">
                <a16:creationId xmlns:a16="http://schemas.microsoft.com/office/drawing/2014/main" id="{E8268025-74E3-3F16-4087-A48A090B4AAF}"/>
              </a:ext>
            </a:extLst>
          </p:cNvPr>
          <p:cNvSpPr/>
          <p:nvPr/>
        </p:nvSpPr>
        <p:spPr>
          <a:xfrm>
            <a:off x="7414091" y="2930633"/>
            <a:ext cx="1194517" cy="483044"/>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Shipping</a:t>
            </a:r>
          </a:p>
        </p:txBody>
      </p:sp>
      <p:sp>
        <p:nvSpPr>
          <p:cNvPr id="44" name="Rectangle: Rounded Corners 43">
            <a:extLst>
              <a:ext uri="{FF2B5EF4-FFF2-40B4-BE49-F238E27FC236}">
                <a16:creationId xmlns:a16="http://schemas.microsoft.com/office/drawing/2014/main" id="{83B11499-2548-64AE-E693-C57402069AFA}"/>
              </a:ext>
            </a:extLst>
          </p:cNvPr>
          <p:cNvSpPr/>
          <p:nvPr/>
        </p:nvSpPr>
        <p:spPr>
          <a:xfrm>
            <a:off x="8646791" y="2930632"/>
            <a:ext cx="1175467" cy="483044"/>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a:ln>
                  <a:noFill/>
                </a:ln>
                <a:solidFill>
                  <a:prstClr val="black"/>
                </a:solidFill>
                <a:effectLst/>
                <a:uLnTx/>
                <a:uFillTx/>
                <a:latin typeface="Calibri"/>
                <a:ea typeface="+mn-ea"/>
                <a:cs typeface="+mn-cs"/>
              </a:rPr>
              <a:t>Aviation</a:t>
            </a:r>
          </a:p>
        </p:txBody>
      </p:sp>
      <p:sp>
        <p:nvSpPr>
          <p:cNvPr id="45" name="Arrow: Left-Right 44">
            <a:extLst>
              <a:ext uri="{FF2B5EF4-FFF2-40B4-BE49-F238E27FC236}">
                <a16:creationId xmlns:a16="http://schemas.microsoft.com/office/drawing/2014/main" id="{1E3E1C42-95EE-ED83-D635-96C97B330F23}"/>
              </a:ext>
            </a:extLst>
          </p:cNvPr>
          <p:cNvSpPr/>
          <p:nvPr/>
        </p:nvSpPr>
        <p:spPr>
          <a:xfrm rot="5400000">
            <a:off x="7557803" y="4689077"/>
            <a:ext cx="634779" cy="400215"/>
          </a:xfrm>
          <a:prstGeom prst="leftRightArrow">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ctangle: Rounded Corners 45">
            <a:extLst>
              <a:ext uri="{FF2B5EF4-FFF2-40B4-BE49-F238E27FC236}">
                <a16:creationId xmlns:a16="http://schemas.microsoft.com/office/drawing/2014/main" id="{541C67AE-BDBD-ED9D-5A21-B1AF5E473311}"/>
              </a:ext>
            </a:extLst>
          </p:cNvPr>
          <p:cNvSpPr/>
          <p:nvPr/>
        </p:nvSpPr>
        <p:spPr>
          <a:xfrm>
            <a:off x="5535686" y="5675824"/>
            <a:ext cx="1566407" cy="643764"/>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HD&amp; NRMM</a:t>
            </a:r>
          </a:p>
        </p:txBody>
      </p:sp>
      <p:sp>
        <p:nvSpPr>
          <p:cNvPr id="47" name="Rectangle: Rounded Corners 46">
            <a:extLst>
              <a:ext uri="{FF2B5EF4-FFF2-40B4-BE49-F238E27FC236}">
                <a16:creationId xmlns:a16="http://schemas.microsoft.com/office/drawing/2014/main" id="{38C74CDC-86D3-29E7-A208-830DFF84884C}"/>
              </a:ext>
            </a:extLst>
          </p:cNvPr>
          <p:cNvSpPr/>
          <p:nvPr/>
        </p:nvSpPr>
        <p:spPr>
          <a:xfrm>
            <a:off x="7168764" y="5675824"/>
            <a:ext cx="1566407" cy="643764"/>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Shipping</a:t>
            </a:r>
          </a:p>
        </p:txBody>
      </p:sp>
      <p:sp>
        <p:nvSpPr>
          <p:cNvPr id="48" name="Rectangle: Rounded Corners 47">
            <a:extLst>
              <a:ext uri="{FF2B5EF4-FFF2-40B4-BE49-F238E27FC236}">
                <a16:creationId xmlns:a16="http://schemas.microsoft.com/office/drawing/2014/main" id="{1BB6EFD5-7EDF-7CDC-C8BC-9899713F3665}"/>
              </a:ext>
            </a:extLst>
          </p:cNvPr>
          <p:cNvSpPr/>
          <p:nvPr/>
        </p:nvSpPr>
        <p:spPr>
          <a:xfrm>
            <a:off x="8801842" y="5675822"/>
            <a:ext cx="1566407" cy="643765"/>
          </a:xfrm>
          <a:prstGeom prst="roundRect">
            <a:avLst/>
          </a:prstGeom>
          <a:gradFill rotWithShape="1">
            <a:gsLst>
              <a:gs pos="0">
                <a:srgbClr val="008487">
                  <a:lumMod val="110000"/>
                  <a:satMod val="105000"/>
                  <a:tint val="67000"/>
                </a:srgbClr>
              </a:gs>
              <a:gs pos="50000">
                <a:srgbClr val="008487">
                  <a:lumMod val="105000"/>
                  <a:satMod val="103000"/>
                  <a:tint val="73000"/>
                </a:srgbClr>
              </a:gs>
              <a:gs pos="100000">
                <a:srgbClr val="008487">
                  <a:lumMod val="105000"/>
                  <a:satMod val="109000"/>
                  <a:tint val="81000"/>
                </a:srgbClr>
              </a:gs>
            </a:gsLst>
            <a:lin ang="5400000" scaled="0"/>
          </a:gradFill>
          <a:ln w="6350" cap="flat" cmpd="sng" algn="ctr">
            <a:solidFill>
              <a:srgbClr val="008487"/>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Calibri"/>
                <a:ea typeface="+mn-ea"/>
                <a:cs typeface="+mn-cs"/>
              </a:rPr>
              <a:t>Aviation</a:t>
            </a:r>
          </a:p>
        </p:txBody>
      </p:sp>
      <p:sp>
        <p:nvSpPr>
          <p:cNvPr id="49" name="Rectangle: Rounded Corners 48">
            <a:extLst>
              <a:ext uri="{FF2B5EF4-FFF2-40B4-BE49-F238E27FC236}">
                <a16:creationId xmlns:a16="http://schemas.microsoft.com/office/drawing/2014/main" id="{B01C43F6-A015-08AB-5591-38BF284908F4}"/>
              </a:ext>
            </a:extLst>
          </p:cNvPr>
          <p:cNvSpPr/>
          <p:nvPr/>
        </p:nvSpPr>
        <p:spPr>
          <a:xfrm>
            <a:off x="5530388" y="5271509"/>
            <a:ext cx="4837861" cy="339378"/>
          </a:xfrm>
          <a:prstGeom prst="roundRect">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a:ea typeface="+mn-ea"/>
                <a:cs typeface="+mn-cs"/>
              </a:rPr>
              <a:t>Stakeholder community consultation</a:t>
            </a:r>
          </a:p>
        </p:txBody>
      </p:sp>
      <p:sp>
        <p:nvSpPr>
          <p:cNvPr id="50" name="Arrow: Left-Right 49">
            <a:extLst>
              <a:ext uri="{FF2B5EF4-FFF2-40B4-BE49-F238E27FC236}">
                <a16:creationId xmlns:a16="http://schemas.microsoft.com/office/drawing/2014/main" id="{B7B94759-977E-2DB8-6D9B-C007817E26C1}"/>
              </a:ext>
            </a:extLst>
          </p:cNvPr>
          <p:cNvSpPr/>
          <p:nvPr/>
        </p:nvSpPr>
        <p:spPr>
          <a:xfrm rot="3496648">
            <a:off x="4633324" y="4379769"/>
            <a:ext cx="1207188" cy="483044"/>
          </a:xfrm>
          <a:prstGeom prst="leftRightArrow">
            <a:avLst/>
          </a:prstGeom>
          <a:solidFill>
            <a:srgbClr val="008487"/>
          </a:solidFill>
          <a:ln w="12700" cap="flat" cmpd="sng" algn="ctr">
            <a:solidFill>
              <a:srgbClr val="008487">
                <a:shade val="15000"/>
              </a:srgbClr>
            </a:solidFill>
            <a:prstDash val="solid"/>
            <a:miter lim="800000"/>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fi-FI"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8B62BA41-E443-DA09-9C61-C4BB0A5791FC}"/>
              </a:ext>
            </a:extLst>
          </p:cNvPr>
          <p:cNvSpPr txBox="1"/>
          <p:nvPr/>
        </p:nvSpPr>
        <p:spPr>
          <a:xfrm>
            <a:off x="1852136" y="2006451"/>
            <a:ext cx="3153398" cy="369332"/>
          </a:xfrm>
          <a:prstGeom prst="rect">
            <a:avLst/>
          </a:prstGeom>
          <a:noFill/>
        </p:spPr>
        <p:txBody>
          <a:bodyPr wrap="square" rtlCol="0">
            <a:spAutoFit/>
          </a:bodyPr>
          <a:lstStyle/>
          <a:p>
            <a:r>
              <a:rPr lang="fi-FI" b="1" dirty="0">
                <a:solidFill>
                  <a:schemeClr val="bg1"/>
                </a:solidFill>
              </a:rPr>
              <a:t>Experiments</a:t>
            </a:r>
          </a:p>
        </p:txBody>
      </p:sp>
    </p:spTree>
    <p:extLst>
      <p:ext uri="{BB962C8B-B14F-4D97-AF65-F5344CB8AC3E}">
        <p14:creationId xmlns:p14="http://schemas.microsoft.com/office/powerpoint/2010/main" val="231031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89A062A-6D51-36A4-1A49-5F9E16A78671}"/>
              </a:ext>
            </a:extLst>
          </p:cNvPr>
          <p:cNvSpPr/>
          <p:nvPr/>
        </p:nvSpPr>
        <p:spPr>
          <a:xfrm>
            <a:off x="11035905" y="5684478"/>
            <a:ext cx="644337" cy="549587"/>
          </a:xfrm>
          <a:prstGeom prst="rect">
            <a:avLst/>
          </a:prstGeom>
          <a:solidFill>
            <a:srgbClr val="A9CE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5" name="Rectangle 34">
            <a:extLst>
              <a:ext uri="{FF2B5EF4-FFF2-40B4-BE49-F238E27FC236}">
                <a16:creationId xmlns:a16="http://schemas.microsoft.com/office/drawing/2014/main" id="{521A3D64-1C7E-960E-C8E9-34B20E1B9572}"/>
              </a:ext>
            </a:extLst>
          </p:cNvPr>
          <p:cNvSpPr/>
          <p:nvPr/>
        </p:nvSpPr>
        <p:spPr>
          <a:xfrm>
            <a:off x="5925178" y="5645203"/>
            <a:ext cx="644337" cy="549587"/>
          </a:xfrm>
          <a:prstGeom prst="rect">
            <a:avLst/>
          </a:prstGeom>
          <a:solidFill>
            <a:srgbClr val="9E32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8BD490A3-BAFF-12EA-15FA-97109537F423}"/>
              </a:ext>
            </a:extLst>
          </p:cNvPr>
          <p:cNvSpPr/>
          <p:nvPr/>
        </p:nvSpPr>
        <p:spPr>
          <a:xfrm>
            <a:off x="8505330" y="5676177"/>
            <a:ext cx="644337" cy="549587"/>
          </a:xfrm>
          <a:prstGeom prst="rect">
            <a:avLst/>
          </a:prstGeom>
          <a:solidFill>
            <a:srgbClr val="499E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Content Placeholder 5">
            <a:extLst>
              <a:ext uri="{FF2B5EF4-FFF2-40B4-BE49-F238E27FC236}">
                <a16:creationId xmlns:a16="http://schemas.microsoft.com/office/drawing/2014/main" id="{01DF8E07-93FD-B294-5AC6-094FB9139642}"/>
              </a:ext>
            </a:extLst>
          </p:cNvPr>
          <p:cNvSpPr>
            <a:spLocks noGrp="1"/>
          </p:cNvSpPr>
          <p:nvPr>
            <p:ph sz="half" idx="2"/>
          </p:nvPr>
        </p:nvSpPr>
        <p:spPr>
          <a:xfrm>
            <a:off x="511758" y="2722408"/>
            <a:ext cx="2242684" cy="3182411"/>
          </a:xfrm>
        </p:spPr>
        <p:txBody>
          <a:bodyPr/>
          <a:lstStyle/>
          <a:p>
            <a:r>
              <a:rPr lang="en-GB" noProof="0"/>
              <a:t>Technology packages to mitigate emerging pollutants in different sectors</a:t>
            </a:r>
          </a:p>
        </p:txBody>
      </p:sp>
      <p:sp>
        <p:nvSpPr>
          <p:cNvPr id="21" name="Rectangle 20">
            <a:extLst>
              <a:ext uri="{FF2B5EF4-FFF2-40B4-BE49-F238E27FC236}">
                <a16:creationId xmlns:a16="http://schemas.microsoft.com/office/drawing/2014/main" id="{73B248C0-AC10-F78A-16FB-FB1BA877339F}"/>
              </a:ext>
            </a:extLst>
          </p:cNvPr>
          <p:cNvSpPr/>
          <p:nvPr/>
        </p:nvSpPr>
        <p:spPr>
          <a:xfrm>
            <a:off x="4833658" y="5508540"/>
            <a:ext cx="4266432" cy="18464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accent4">
                    <a:lumMod val="50000"/>
                  </a:schemeClr>
                </a:solidFill>
              </a:rPr>
              <a:t>Oxidation</a:t>
            </a:r>
            <a:r>
              <a:rPr lang="fi-FI" sz="1100" b="1" dirty="0">
                <a:solidFill>
                  <a:schemeClr val="accent4">
                    <a:lumMod val="50000"/>
                  </a:schemeClr>
                </a:solidFill>
              </a:rPr>
              <a:t> </a:t>
            </a:r>
            <a:r>
              <a:rPr lang="fi-FI" sz="1100" b="1" dirty="0" err="1">
                <a:solidFill>
                  <a:schemeClr val="accent4">
                    <a:lumMod val="50000"/>
                  </a:schemeClr>
                </a:solidFill>
              </a:rPr>
              <a:t>catalysts</a:t>
            </a:r>
            <a:endParaRPr lang="fi-FI" sz="1100" b="1" dirty="0">
              <a:solidFill>
                <a:schemeClr val="accent4">
                  <a:lumMod val="50000"/>
                </a:schemeClr>
              </a:solidFill>
            </a:endParaRPr>
          </a:p>
        </p:txBody>
      </p:sp>
      <p:sp>
        <p:nvSpPr>
          <p:cNvPr id="22" name="Rectangle 21">
            <a:extLst>
              <a:ext uri="{FF2B5EF4-FFF2-40B4-BE49-F238E27FC236}">
                <a16:creationId xmlns:a16="http://schemas.microsoft.com/office/drawing/2014/main" id="{F01D77D5-F522-62AD-0B74-CD86C78E16D3}"/>
              </a:ext>
            </a:extLst>
          </p:cNvPr>
          <p:cNvSpPr/>
          <p:nvPr/>
        </p:nvSpPr>
        <p:spPr>
          <a:xfrm>
            <a:off x="4833659" y="5054118"/>
            <a:ext cx="4266432" cy="16025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accent4">
                    <a:lumMod val="50000"/>
                  </a:schemeClr>
                </a:solidFill>
              </a:rPr>
              <a:t>Selective</a:t>
            </a:r>
            <a:r>
              <a:rPr lang="fi-FI" sz="1100" b="1" dirty="0">
                <a:solidFill>
                  <a:schemeClr val="accent4">
                    <a:lumMod val="50000"/>
                  </a:schemeClr>
                </a:solidFill>
              </a:rPr>
              <a:t> </a:t>
            </a:r>
            <a:r>
              <a:rPr lang="fi-FI" sz="1100" b="1" dirty="0" err="1">
                <a:solidFill>
                  <a:schemeClr val="accent4">
                    <a:lumMod val="50000"/>
                  </a:schemeClr>
                </a:solidFill>
              </a:rPr>
              <a:t>catalytic</a:t>
            </a:r>
            <a:r>
              <a:rPr lang="fi-FI" sz="1100" b="1" dirty="0">
                <a:solidFill>
                  <a:schemeClr val="accent4">
                    <a:lumMod val="50000"/>
                  </a:schemeClr>
                </a:solidFill>
              </a:rPr>
              <a:t> </a:t>
            </a:r>
            <a:r>
              <a:rPr lang="fi-FI" sz="1100" b="1" dirty="0" err="1">
                <a:solidFill>
                  <a:schemeClr val="accent4">
                    <a:lumMod val="50000"/>
                  </a:schemeClr>
                </a:solidFill>
              </a:rPr>
              <a:t>reduction</a:t>
            </a:r>
            <a:endParaRPr lang="fi-FI" sz="1100" b="1" dirty="0">
              <a:solidFill>
                <a:schemeClr val="accent4">
                  <a:lumMod val="50000"/>
                </a:schemeClr>
              </a:solidFill>
            </a:endParaRPr>
          </a:p>
        </p:txBody>
      </p:sp>
      <p:sp>
        <p:nvSpPr>
          <p:cNvPr id="23" name="Rectangle 22">
            <a:extLst>
              <a:ext uri="{FF2B5EF4-FFF2-40B4-BE49-F238E27FC236}">
                <a16:creationId xmlns:a16="http://schemas.microsoft.com/office/drawing/2014/main" id="{44EE42F5-03F6-3FB3-4390-0E9267A53751}"/>
              </a:ext>
            </a:extLst>
          </p:cNvPr>
          <p:cNvSpPr/>
          <p:nvPr/>
        </p:nvSpPr>
        <p:spPr>
          <a:xfrm>
            <a:off x="4833658" y="5282618"/>
            <a:ext cx="4266432" cy="168583"/>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a:solidFill>
                  <a:schemeClr val="accent4">
                    <a:lumMod val="50000"/>
                  </a:schemeClr>
                </a:solidFill>
              </a:rPr>
              <a:t>Diesel </a:t>
            </a:r>
            <a:r>
              <a:rPr lang="fi-FI" sz="1100" b="1" dirty="0" err="1">
                <a:solidFill>
                  <a:schemeClr val="accent4">
                    <a:lumMod val="50000"/>
                  </a:schemeClr>
                </a:solidFill>
              </a:rPr>
              <a:t>particulate</a:t>
            </a:r>
            <a:r>
              <a:rPr lang="fi-FI" sz="1100" b="1" dirty="0">
                <a:solidFill>
                  <a:schemeClr val="accent4">
                    <a:lumMod val="50000"/>
                  </a:schemeClr>
                </a:solidFill>
              </a:rPr>
              <a:t> </a:t>
            </a:r>
            <a:r>
              <a:rPr lang="fi-FI" sz="1100" b="1" dirty="0" err="1">
                <a:solidFill>
                  <a:schemeClr val="accent4">
                    <a:lumMod val="50000"/>
                  </a:schemeClr>
                </a:solidFill>
              </a:rPr>
              <a:t>filters</a:t>
            </a:r>
            <a:endParaRPr lang="fi-FI" sz="1100" b="1" dirty="0">
              <a:solidFill>
                <a:schemeClr val="accent4">
                  <a:lumMod val="50000"/>
                </a:schemeClr>
              </a:solidFill>
            </a:endParaRPr>
          </a:p>
        </p:txBody>
      </p:sp>
      <p:sp>
        <p:nvSpPr>
          <p:cNvPr id="24" name="Rectangle 23">
            <a:extLst>
              <a:ext uri="{FF2B5EF4-FFF2-40B4-BE49-F238E27FC236}">
                <a16:creationId xmlns:a16="http://schemas.microsoft.com/office/drawing/2014/main" id="{EF124635-8D54-2F66-AC46-09647B78E08D}"/>
              </a:ext>
            </a:extLst>
          </p:cNvPr>
          <p:cNvSpPr/>
          <p:nvPr/>
        </p:nvSpPr>
        <p:spPr>
          <a:xfrm>
            <a:off x="4833658" y="5798786"/>
            <a:ext cx="2043737" cy="186502"/>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accent4">
                    <a:lumMod val="50000"/>
                  </a:schemeClr>
                </a:solidFill>
              </a:rPr>
              <a:t>Carbon</a:t>
            </a:r>
            <a:r>
              <a:rPr lang="fi-FI" sz="1100" b="1" dirty="0">
                <a:solidFill>
                  <a:schemeClr val="accent4">
                    <a:lumMod val="50000"/>
                  </a:schemeClr>
                </a:solidFill>
              </a:rPr>
              <a:t> </a:t>
            </a:r>
            <a:r>
              <a:rPr lang="fi-FI" sz="1100" b="1" dirty="0" err="1">
                <a:solidFill>
                  <a:schemeClr val="accent4">
                    <a:lumMod val="50000"/>
                  </a:schemeClr>
                </a:solidFill>
              </a:rPr>
              <a:t>capture</a:t>
            </a:r>
            <a:endParaRPr lang="fi-FI" sz="1100" b="1" dirty="0">
              <a:solidFill>
                <a:schemeClr val="accent4">
                  <a:lumMod val="50000"/>
                </a:schemeClr>
              </a:solidFill>
            </a:endParaRPr>
          </a:p>
        </p:txBody>
      </p:sp>
      <p:sp>
        <p:nvSpPr>
          <p:cNvPr id="26" name="Rectangle 25">
            <a:extLst>
              <a:ext uri="{FF2B5EF4-FFF2-40B4-BE49-F238E27FC236}">
                <a16:creationId xmlns:a16="http://schemas.microsoft.com/office/drawing/2014/main" id="{E6A0861B-E370-CA81-12B7-9A537223D01D}"/>
              </a:ext>
            </a:extLst>
          </p:cNvPr>
          <p:cNvSpPr/>
          <p:nvPr/>
        </p:nvSpPr>
        <p:spPr>
          <a:xfrm>
            <a:off x="10344131" y="3630161"/>
            <a:ext cx="816043" cy="215687"/>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a:solidFill>
                  <a:schemeClr val="accent5"/>
                </a:solidFill>
              </a:rPr>
              <a:t>SAF</a:t>
            </a:r>
          </a:p>
        </p:txBody>
      </p:sp>
      <p:sp>
        <p:nvSpPr>
          <p:cNvPr id="27" name="Rectangle 26">
            <a:extLst>
              <a:ext uri="{FF2B5EF4-FFF2-40B4-BE49-F238E27FC236}">
                <a16:creationId xmlns:a16="http://schemas.microsoft.com/office/drawing/2014/main" id="{15CEC026-609D-4C6B-3E70-D3B13FB9F8B4}"/>
              </a:ext>
            </a:extLst>
          </p:cNvPr>
          <p:cNvSpPr/>
          <p:nvPr/>
        </p:nvSpPr>
        <p:spPr>
          <a:xfrm>
            <a:off x="5275825" y="2980833"/>
            <a:ext cx="5685549" cy="170840"/>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a:solidFill>
                  <a:schemeClr val="accent1"/>
                </a:solidFill>
              </a:rPr>
              <a:t>Engine </a:t>
            </a:r>
            <a:r>
              <a:rPr lang="fi-FI" sz="1100" b="1" dirty="0" err="1">
                <a:solidFill>
                  <a:schemeClr val="accent1"/>
                </a:solidFill>
              </a:rPr>
              <a:t>development</a:t>
            </a:r>
            <a:endParaRPr lang="fi-FI" sz="1100" b="1" dirty="0">
              <a:solidFill>
                <a:schemeClr val="accent1"/>
              </a:solidFill>
            </a:endParaRPr>
          </a:p>
        </p:txBody>
      </p:sp>
      <p:sp>
        <p:nvSpPr>
          <p:cNvPr id="32" name="TextBox 31">
            <a:extLst>
              <a:ext uri="{FF2B5EF4-FFF2-40B4-BE49-F238E27FC236}">
                <a16:creationId xmlns:a16="http://schemas.microsoft.com/office/drawing/2014/main" id="{A2EA3144-F1B4-F441-2547-2F149ED9CE23}"/>
              </a:ext>
            </a:extLst>
          </p:cNvPr>
          <p:cNvSpPr txBox="1"/>
          <p:nvPr/>
        </p:nvSpPr>
        <p:spPr>
          <a:xfrm>
            <a:off x="3262789" y="2743087"/>
            <a:ext cx="964642" cy="646331"/>
          </a:xfrm>
          <a:prstGeom prst="rect">
            <a:avLst/>
          </a:prstGeom>
          <a:noFill/>
        </p:spPr>
        <p:txBody>
          <a:bodyPr wrap="square" rtlCol="0">
            <a:spAutoFit/>
          </a:bodyPr>
          <a:lstStyle/>
          <a:p>
            <a:r>
              <a:rPr lang="fi-FI" dirty="0">
                <a:solidFill>
                  <a:schemeClr val="bg1"/>
                </a:solidFill>
              </a:rPr>
              <a:t>Power </a:t>
            </a:r>
            <a:r>
              <a:rPr lang="fi-FI" dirty="0" err="1">
                <a:solidFill>
                  <a:schemeClr val="bg1"/>
                </a:solidFill>
              </a:rPr>
              <a:t>train</a:t>
            </a:r>
            <a:endParaRPr lang="fi-FI" dirty="0">
              <a:solidFill>
                <a:schemeClr val="bg1"/>
              </a:solidFill>
            </a:endParaRPr>
          </a:p>
        </p:txBody>
      </p:sp>
      <p:sp>
        <p:nvSpPr>
          <p:cNvPr id="33" name="TextBox 32">
            <a:extLst>
              <a:ext uri="{FF2B5EF4-FFF2-40B4-BE49-F238E27FC236}">
                <a16:creationId xmlns:a16="http://schemas.microsoft.com/office/drawing/2014/main" id="{8177843F-F8E5-C271-1DDE-6D03282D5BB8}"/>
              </a:ext>
            </a:extLst>
          </p:cNvPr>
          <p:cNvSpPr txBox="1"/>
          <p:nvPr/>
        </p:nvSpPr>
        <p:spPr>
          <a:xfrm>
            <a:off x="3236570" y="3802442"/>
            <a:ext cx="964642" cy="923330"/>
          </a:xfrm>
          <a:prstGeom prst="rect">
            <a:avLst/>
          </a:prstGeom>
          <a:noFill/>
        </p:spPr>
        <p:txBody>
          <a:bodyPr wrap="square" rtlCol="0">
            <a:spAutoFit/>
          </a:bodyPr>
          <a:lstStyle/>
          <a:p>
            <a:r>
              <a:rPr lang="fi-FI" dirty="0" err="1">
                <a:solidFill>
                  <a:schemeClr val="bg1"/>
                </a:solidFill>
              </a:rPr>
              <a:t>Low</a:t>
            </a:r>
            <a:r>
              <a:rPr lang="fi-FI" dirty="0">
                <a:solidFill>
                  <a:schemeClr val="bg1"/>
                </a:solidFill>
              </a:rPr>
              <a:t> </a:t>
            </a:r>
            <a:r>
              <a:rPr lang="fi-FI" dirty="0" err="1">
                <a:solidFill>
                  <a:schemeClr val="bg1"/>
                </a:solidFill>
              </a:rPr>
              <a:t>carbon</a:t>
            </a:r>
            <a:r>
              <a:rPr lang="fi-FI" dirty="0">
                <a:solidFill>
                  <a:schemeClr val="bg1"/>
                </a:solidFill>
              </a:rPr>
              <a:t> </a:t>
            </a:r>
            <a:r>
              <a:rPr lang="fi-FI" dirty="0" err="1">
                <a:solidFill>
                  <a:schemeClr val="bg1"/>
                </a:solidFill>
              </a:rPr>
              <a:t>fuels</a:t>
            </a:r>
            <a:endParaRPr lang="fi-FI" dirty="0">
              <a:solidFill>
                <a:schemeClr val="bg1"/>
              </a:solidFill>
            </a:endParaRPr>
          </a:p>
        </p:txBody>
      </p:sp>
      <p:sp>
        <p:nvSpPr>
          <p:cNvPr id="34" name="TextBox 33">
            <a:extLst>
              <a:ext uri="{FF2B5EF4-FFF2-40B4-BE49-F238E27FC236}">
                <a16:creationId xmlns:a16="http://schemas.microsoft.com/office/drawing/2014/main" id="{852016B0-433E-670B-4C8B-246A2B3AA2A4}"/>
              </a:ext>
            </a:extLst>
          </p:cNvPr>
          <p:cNvSpPr txBox="1"/>
          <p:nvPr/>
        </p:nvSpPr>
        <p:spPr>
          <a:xfrm>
            <a:off x="3236570" y="5154801"/>
            <a:ext cx="1254694" cy="646331"/>
          </a:xfrm>
          <a:prstGeom prst="rect">
            <a:avLst/>
          </a:prstGeom>
          <a:noFill/>
        </p:spPr>
        <p:txBody>
          <a:bodyPr wrap="square" rtlCol="0">
            <a:spAutoFit/>
          </a:bodyPr>
          <a:lstStyle/>
          <a:p>
            <a:r>
              <a:rPr lang="fi-FI" dirty="0" err="1">
                <a:solidFill>
                  <a:schemeClr val="bg1"/>
                </a:solidFill>
              </a:rPr>
              <a:t>After</a:t>
            </a:r>
            <a:r>
              <a:rPr lang="fi-FI" dirty="0">
                <a:solidFill>
                  <a:schemeClr val="bg1"/>
                </a:solidFill>
              </a:rPr>
              <a:t>-</a:t>
            </a:r>
          </a:p>
          <a:p>
            <a:r>
              <a:rPr lang="fi-FI" dirty="0" err="1">
                <a:solidFill>
                  <a:schemeClr val="bg1"/>
                </a:solidFill>
              </a:rPr>
              <a:t>treatment</a:t>
            </a:r>
            <a:endParaRPr lang="fi-FI" dirty="0">
              <a:solidFill>
                <a:schemeClr val="bg1"/>
              </a:solidFill>
            </a:endParaRPr>
          </a:p>
        </p:txBody>
      </p:sp>
      <p:sp>
        <p:nvSpPr>
          <p:cNvPr id="2" name="Rectangle 1">
            <a:extLst>
              <a:ext uri="{FF2B5EF4-FFF2-40B4-BE49-F238E27FC236}">
                <a16:creationId xmlns:a16="http://schemas.microsoft.com/office/drawing/2014/main" id="{5A52DCD6-4FC3-3347-9C38-8EEC0256607F}"/>
              </a:ext>
            </a:extLst>
          </p:cNvPr>
          <p:cNvSpPr/>
          <p:nvPr/>
        </p:nvSpPr>
        <p:spPr>
          <a:xfrm>
            <a:off x="4919621" y="3226112"/>
            <a:ext cx="3644613" cy="181234"/>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accent1"/>
                </a:solidFill>
              </a:rPr>
              <a:t>Fuel</a:t>
            </a:r>
            <a:r>
              <a:rPr lang="fi-FI" sz="1100" b="1" dirty="0">
                <a:solidFill>
                  <a:schemeClr val="accent1"/>
                </a:solidFill>
              </a:rPr>
              <a:t> </a:t>
            </a:r>
            <a:r>
              <a:rPr lang="fi-FI" sz="1100" b="1" dirty="0" err="1">
                <a:solidFill>
                  <a:schemeClr val="accent1"/>
                </a:solidFill>
              </a:rPr>
              <a:t>cells</a:t>
            </a:r>
            <a:endParaRPr lang="fi-FI" sz="1100" b="1" dirty="0">
              <a:solidFill>
                <a:schemeClr val="accent1"/>
              </a:solidFill>
            </a:endParaRPr>
          </a:p>
        </p:txBody>
      </p:sp>
      <p:sp>
        <p:nvSpPr>
          <p:cNvPr id="3" name="Rectangle 2">
            <a:extLst>
              <a:ext uri="{FF2B5EF4-FFF2-40B4-BE49-F238E27FC236}">
                <a16:creationId xmlns:a16="http://schemas.microsoft.com/office/drawing/2014/main" id="{84C44AC0-F3B6-8C9B-D327-9A3FC4B4577A}"/>
              </a:ext>
            </a:extLst>
          </p:cNvPr>
          <p:cNvSpPr/>
          <p:nvPr/>
        </p:nvSpPr>
        <p:spPr>
          <a:xfrm>
            <a:off x="6007393" y="2749094"/>
            <a:ext cx="4040289" cy="176740"/>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accent1"/>
                </a:solidFill>
              </a:rPr>
              <a:t>Electrification</a:t>
            </a:r>
            <a:r>
              <a:rPr lang="fi-FI" sz="1100" b="1" dirty="0">
                <a:solidFill>
                  <a:schemeClr val="accent1"/>
                </a:solidFill>
              </a:rPr>
              <a:t>, </a:t>
            </a:r>
            <a:r>
              <a:rPr lang="fi-FI" sz="1100" b="1" dirty="0" err="1">
                <a:solidFill>
                  <a:schemeClr val="accent1"/>
                </a:solidFill>
              </a:rPr>
              <a:t>hybridization</a:t>
            </a:r>
            <a:endParaRPr lang="fi-FI" sz="1100" b="1" dirty="0">
              <a:solidFill>
                <a:schemeClr val="accent1"/>
              </a:solidFill>
            </a:endParaRPr>
          </a:p>
        </p:txBody>
      </p:sp>
      <p:sp>
        <p:nvSpPr>
          <p:cNvPr id="4" name="Rectangle: Rounded Corners 3">
            <a:extLst>
              <a:ext uri="{FF2B5EF4-FFF2-40B4-BE49-F238E27FC236}">
                <a16:creationId xmlns:a16="http://schemas.microsoft.com/office/drawing/2014/main" id="{E4507ABF-9CC0-254B-A103-5056E803EDDA}"/>
              </a:ext>
            </a:extLst>
          </p:cNvPr>
          <p:cNvSpPr/>
          <p:nvPr/>
        </p:nvSpPr>
        <p:spPr>
          <a:xfrm>
            <a:off x="3179036" y="2634231"/>
            <a:ext cx="8691309" cy="845881"/>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Rounded Corners 6">
            <a:extLst>
              <a:ext uri="{FF2B5EF4-FFF2-40B4-BE49-F238E27FC236}">
                <a16:creationId xmlns:a16="http://schemas.microsoft.com/office/drawing/2014/main" id="{2DC0E4A2-EE64-A94F-1929-6072669CC589}"/>
              </a:ext>
            </a:extLst>
          </p:cNvPr>
          <p:cNvSpPr/>
          <p:nvPr/>
        </p:nvSpPr>
        <p:spPr>
          <a:xfrm>
            <a:off x="3179036" y="3559937"/>
            <a:ext cx="8691309" cy="1349942"/>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Rounded Corners 7">
            <a:extLst>
              <a:ext uri="{FF2B5EF4-FFF2-40B4-BE49-F238E27FC236}">
                <a16:creationId xmlns:a16="http://schemas.microsoft.com/office/drawing/2014/main" id="{42E11443-18AC-07E9-DEF4-32ADA2A742B9}"/>
              </a:ext>
            </a:extLst>
          </p:cNvPr>
          <p:cNvSpPr/>
          <p:nvPr/>
        </p:nvSpPr>
        <p:spPr>
          <a:xfrm>
            <a:off x="3179036" y="4983263"/>
            <a:ext cx="8691309" cy="1086413"/>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08749186-015E-4888-6DCB-1D4968DC913A}"/>
              </a:ext>
            </a:extLst>
          </p:cNvPr>
          <p:cNvSpPr/>
          <p:nvPr/>
        </p:nvSpPr>
        <p:spPr>
          <a:xfrm>
            <a:off x="5144568" y="4132927"/>
            <a:ext cx="3644613" cy="18938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tx2"/>
                </a:solidFill>
              </a:rPr>
              <a:t>Ammonia</a:t>
            </a:r>
            <a:endParaRPr lang="fi-FI" sz="1100" b="1" dirty="0">
              <a:solidFill>
                <a:schemeClr val="tx2"/>
              </a:solidFill>
            </a:endParaRPr>
          </a:p>
        </p:txBody>
      </p:sp>
      <p:sp>
        <p:nvSpPr>
          <p:cNvPr id="11" name="Rectangle 10">
            <a:extLst>
              <a:ext uri="{FF2B5EF4-FFF2-40B4-BE49-F238E27FC236}">
                <a16:creationId xmlns:a16="http://schemas.microsoft.com/office/drawing/2014/main" id="{D9B0360A-3879-EEC3-F20F-3ADD9AFE8B48}"/>
              </a:ext>
            </a:extLst>
          </p:cNvPr>
          <p:cNvSpPr/>
          <p:nvPr/>
        </p:nvSpPr>
        <p:spPr>
          <a:xfrm>
            <a:off x="5144568" y="3630161"/>
            <a:ext cx="5072250" cy="215687"/>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a:solidFill>
                  <a:schemeClr val="tx2"/>
                </a:solidFill>
              </a:rPr>
              <a:t>Liquid </a:t>
            </a:r>
            <a:r>
              <a:rPr lang="fi-FI" sz="1100" b="1" dirty="0" err="1">
                <a:solidFill>
                  <a:schemeClr val="tx2"/>
                </a:solidFill>
              </a:rPr>
              <a:t>fuels</a:t>
            </a:r>
            <a:r>
              <a:rPr lang="fi-FI" sz="1100" b="1" dirty="0">
                <a:solidFill>
                  <a:schemeClr val="tx2"/>
                </a:solidFill>
              </a:rPr>
              <a:t> (</a:t>
            </a:r>
            <a:r>
              <a:rPr lang="fi-FI" sz="1100" b="1" dirty="0" err="1">
                <a:solidFill>
                  <a:schemeClr val="tx2"/>
                </a:solidFill>
              </a:rPr>
              <a:t>bio</a:t>
            </a:r>
            <a:r>
              <a:rPr lang="fi-FI" sz="1100" b="1" dirty="0">
                <a:solidFill>
                  <a:schemeClr val="tx2"/>
                </a:solidFill>
              </a:rPr>
              <a:t>, </a:t>
            </a:r>
            <a:r>
              <a:rPr lang="fi-FI" sz="1100" b="1" dirty="0" err="1">
                <a:solidFill>
                  <a:schemeClr val="tx2"/>
                </a:solidFill>
              </a:rPr>
              <a:t>synthetic</a:t>
            </a:r>
            <a:r>
              <a:rPr lang="fi-FI" sz="1100" b="1" dirty="0">
                <a:solidFill>
                  <a:schemeClr val="tx2"/>
                </a:solidFill>
              </a:rPr>
              <a:t>)</a:t>
            </a:r>
          </a:p>
        </p:txBody>
      </p:sp>
      <p:sp>
        <p:nvSpPr>
          <p:cNvPr id="12" name="Rectangle 11">
            <a:extLst>
              <a:ext uri="{FF2B5EF4-FFF2-40B4-BE49-F238E27FC236}">
                <a16:creationId xmlns:a16="http://schemas.microsoft.com/office/drawing/2014/main" id="{67CD0CE7-7233-D306-EC3C-D077C87CE751}"/>
              </a:ext>
            </a:extLst>
          </p:cNvPr>
          <p:cNvSpPr/>
          <p:nvPr/>
        </p:nvSpPr>
        <p:spPr>
          <a:xfrm>
            <a:off x="5486334" y="3894693"/>
            <a:ext cx="3644613" cy="18938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tx2"/>
                </a:solidFill>
              </a:rPr>
              <a:t>Alcohols</a:t>
            </a:r>
            <a:r>
              <a:rPr lang="fi-FI" sz="1100" b="1" dirty="0">
                <a:solidFill>
                  <a:schemeClr val="tx2"/>
                </a:solidFill>
              </a:rPr>
              <a:t> (</a:t>
            </a:r>
            <a:r>
              <a:rPr lang="fi-FI" sz="1100" b="1" dirty="0" err="1">
                <a:solidFill>
                  <a:schemeClr val="tx2"/>
                </a:solidFill>
              </a:rPr>
              <a:t>methanol</a:t>
            </a:r>
            <a:r>
              <a:rPr lang="fi-FI" sz="1100" b="1" dirty="0">
                <a:solidFill>
                  <a:schemeClr val="tx2"/>
                </a:solidFill>
              </a:rPr>
              <a:t>, </a:t>
            </a:r>
            <a:r>
              <a:rPr lang="fi-FI" sz="1100" b="1" dirty="0" err="1">
                <a:solidFill>
                  <a:schemeClr val="tx2"/>
                </a:solidFill>
              </a:rPr>
              <a:t>ethanol</a:t>
            </a:r>
            <a:r>
              <a:rPr lang="fi-FI" sz="1100" b="1" dirty="0">
                <a:solidFill>
                  <a:schemeClr val="tx2"/>
                </a:solidFill>
              </a:rPr>
              <a:t>)</a:t>
            </a:r>
          </a:p>
        </p:txBody>
      </p:sp>
      <p:sp>
        <p:nvSpPr>
          <p:cNvPr id="19" name="Rectangle 18">
            <a:extLst>
              <a:ext uri="{FF2B5EF4-FFF2-40B4-BE49-F238E27FC236}">
                <a16:creationId xmlns:a16="http://schemas.microsoft.com/office/drawing/2014/main" id="{D5AB454A-54E8-B8E6-ECC7-60841363C938}"/>
              </a:ext>
            </a:extLst>
          </p:cNvPr>
          <p:cNvSpPr/>
          <p:nvPr/>
        </p:nvSpPr>
        <p:spPr>
          <a:xfrm>
            <a:off x="5392161" y="4617928"/>
            <a:ext cx="5418269" cy="215687"/>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tx2"/>
                </a:solidFill>
              </a:rPr>
              <a:t>Hydrogen</a:t>
            </a:r>
            <a:endParaRPr lang="fi-FI" sz="1100" b="1" dirty="0">
              <a:solidFill>
                <a:schemeClr val="tx2"/>
              </a:solidFill>
            </a:endParaRPr>
          </a:p>
        </p:txBody>
      </p:sp>
      <p:sp>
        <p:nvSpPr>
          <p:cNvPr id="20" name="Rectangle 19">
            <a:extLst>
              <a:ext uri="{FF2B5EF4-FFF2-40B4-BE49-F238E27FC236}">
                <a16:creationId xmlns:a16="http://schemas.microsoft.com/office/drawing/2014/main" id="{FAA886F4-7FFB-0687-A529-8DA5EF900DBD}"/>
              </a:ext>
            </a:extLst>
          </p:cNvPr>
          <p:cNvSpPr/>
          <p:nvPr/>
        </p:nvSpPr>
        <p:spPr>
          <a:xfrm>
            <a:off x="4929416" y="4387170"/>
            <a:ext cx="3644613" cy="189388"/>
          </a:xfrm>
          <a:prstGeom prst="rect">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0" scaled="1"/>
            <a:tileRect/>
          </a:gra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fi-FI" sz="1100" b="1" dirty="0" err="1">
                <a:solidFill>
                  <a:schemeClr val="tx2"/>
                </a:solidFill>
              </a:rPr>
              <a:t>Biogas</a:t>
            </a:r>
            <a:endParaRPr lang="fi-FI" sz="1100" b="1" dirty="0">
              <a:solidFill>
                <a:schemeClr val="tx2"/>
              </a:solidFill>
            </a:endParaRPr>
          </a:p>
        </p:txBody>
      </p:sp>
      <p:pic>
        <p:nvPicPr>
          <p:cNvPr id="38" name="Picture 6">
            <a:extLst>
              <a:ext uri="{FF2B5EF4-FFF2-40B4-BE49-F238E27FC236}">
                <a16:creationId xmlns:a16="http://schemas.microsoft.com/office/drawing/2014/main" id="{A2E019FF-6EDA-29BF-146C-A4A26541B5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3355" y="420271"/>
            <a:ext cx="2167917" cy="2167917"/>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8" descr="Generated image">
            <a:extLst>
              <a:ext uri="{FF2B5EF4-FFF2-40B4-BE49-F238E27FC236}">
                <a16:creationId xmlns:a16="http://schemas.microsoft.com/office/drawing/2014/main" id="{DB7D1960-CB7B-0288-6B99-D297849591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7023" y="291879"/>
            <a:ext cx="2424699" cy="2424699"/>
          </a:xfrm>
          <a:prstGeom prst="rect">
            <a:avLst/>
          </a:prstGeom>
          <a:noFill/>
          <a:extLst>
            <a:ext uri="{909E8E84-426E-40DD-AFC4-6F175D3DCCD1}">
              <a14:hiddenFill xmlns:a14="http://schemas.microsoft.com/office/drawing/2010/main">
                <a:solidFill>
                  <a:srgbClr val="FFFFFF"/>
                </a:solidFill>
              </a14:hiddenFill>
            </a:ext>
          </a:extLst>
        </p:spPr>
      </p:pic>
      <p:pic>
        <p:nvPicPr>
          <p:cNvPr id="40" name="Graphic 39" descr="Kiepwagen silhouet">
            <a:extLst>
              <a:ext uri="{FF2B5EF4-FFF2-40B4-BE49-F238E27FC236}">
                <a16:creationId xmlns:a16="http://schemas.microsoft.com/office/drawing/2014/main" id="{328666FF-1D07-3928-0C00-1BC0C8EFF9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273868" y="596901"/>
            <a:ext cx="1841733" cy="1841733"/>
          </a:xfrm>
          <a:prstGeom prst="rect">
            <a:avLst/>
          </a:prstGeom>
        </p:spPr>
      </p:pic>
    </p:spTree>
    <p:extLst>
      <p:ext uri="{BB962C8B-B14F-4D97-AF65-F5344CB8AC3E}">
        <p14:creationId xmlns:p14="http://schemas.microsoft.com/office/powerpoint/2010/main" val="2557892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6FEC3C9-7FB0-AEDF-E5D8-4F1F4727599E}"/>
              </a:ext>
            </a:extLst>
          </p:cNvPr>
          <p:cNvGrpSpPr/>
          <p:nvPr/>
        </p:nvGrpSpPr>
        <p:grpSpPr>
          <a:xfrm>
            <a:off x="541867" y="399393"/>
            <a:ext cx="11345333" cy="5818490"/>
            <a:chOff x="57398" y="282409"/>
            <a:chExt cx="15166834" cy="5935474"/>
          </a:xfrm>
        </p:grpSpPr>
        <p:sp>
          <p:nvSpPr>
            <p:cNvPr id="5" name="Rectangle: Rounded Corners 4">
              <a:extLst>
                <a:ext uri="{FF2B5EF4-FFF2-40B4-BE49-F238E27FC236}">
                  <a16:creationId xmlns:a16="http://schemas.microsoft.com/office/drawing/2014/main" id="{CB3B6860-5627-1945-5063-AB9A6C44F5F1}"/>
                </a:ext>
              </a:extLst>
            </p:cNvPr>
            <p:cNvSpPr/>
            <p:nvPr/>
          </p:nvSpPr>
          <p:spPr>
            <a:xfrm>
              <a:off x="2642262" y="344388"/>
              <a:ext cx="2254333" cy="65314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b="1" dirty="0">
                  <a:solidFill>
                    <a:schemeClr val="tx1"/>
                  </a:solidFill>
                </a:rPr>
                <a:t>Target </a:t>
              </a:r>
              <a:r>
                <a:rPr lang="fi-FI" b="1" dirty="0" err="1">
                  <a:solidFill>
                    <a:schemeClr val="tx1"/>
                  </a:solidFill>
                </a:rPr>
                <a:t>groups</a:t>
              </a:r>
              <a:endParaRPr lang="en-GB" b="1" dirty="0">
                <a:solidFill>
                  <a:schemeClr val="tx1"/>
                </a:solidFill>
              </a:endParaRPr>
            </a:p>
          </p:txBody>
        </p:sp>
        <p:sp>
          <p:nvSpPr>
            <p:cNvPr id="6" name="Rectangle: Rounded Corners 5">
              <a:extLst>
                <a:ext uri="{FF2B5EF4-FFF2-40B4-BE49-F238E27FC236}">
                  <a16:creationId xmlns:a16="http://schemas.microsoft.com/office/drawing/2014/main" id="{24AE10A8-D61E-B48A-8C28-4C8F2F168385}"/>
                </a:ext>
              </a:extLst>
            </p:cNvPr>
            <p:cNvSpPr/>
            <p:nvPr/>
          </p:nvSpPr>
          <p:spPr>
            <a:xfrm>
              <a:off x="83126" y="362206"/>
              <a:ext cx="2254333" cy="65314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b="1" dirty="0" err="1">
                  <a:solidFill>
                    <a:schemeClr val="tx1"/>
                  </a:solidFill>
                </a:rPr>
                <a:t>Impact</a:t>
              </a:r>
              <a:r>
                <a:rPr lang="fi-FI" b="1" dirty="0">
                  <a:solidFill>
                    <a:schemeClr val="tx1"/>
                  </a:solidFill>
                </a:rPr>
                <a:t> </a:t>
              </a:r>
              <a:r>
                <a:rPr lang="fi-FI" b="1" dirty="0" err="1">
                  <a:solidFill>
                    <a:schemeClr val="tx1"/>
                  </a:solidFill>
                </a:rPr>
                <a:t>pathways</a:t>
              </a:r>
              <a:endParaRPr lang="en-GB" b="1" dirty="0">
                <a:solidFill>
                  <a:schemeClr val="tx1"/>
                </a:solidFill>
              </a:endParaRPr>
            </a:p>
          </p:txBody>
        </p:sp>
        <p:sp>
          <p:nvSpPr>
            <p:cNvPr id="8" name="Rectangle: Rounded Corners 7">
              <a:extLst>
                <a:ext uri="{FF2B5EF4-FFF2-40B4-BE49-F238E27FC236}">
                  <a16:creationId xmlns:a16="http://schemas.microsoft.com/office/drawing/2014/main" id="{430FE594-4892-3E13-F8D6-4026D06263FC}"/>
                </a:ext>
              </a:extLst>
            </p:cNvPr>
            <p:cNvSpPr/>
            <p:nvPr/>
          </p:nvSpPr>
          <p:spPr>
            <a:xfrm>
              <a:off x="57398" y="1173682"/>
              <a:ext cx="2280062" cy="137753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dirty="0" err="1">
                  <a:solidFill>
                    <a:sysClr val="windowText" lastClr="000000"/>
                  </a:solidFill>
                </a:rPr>
                <a:t>Scientific</a:t>
              </a:r>
              <a:r>
                <a:rPr lang="fi-FI" sz="1600" dirty="0">
                  <a:solidFill>
                    <a:sysClr val="windowText" lastClr="000000"/>
                  </a:solidFill>
                </a:rPr>
                <a:t> </a:t>
              </a:r>
              <a:r>
                <a:rPr lang="fi-FI" sz="1600" b="1" dirty="0">
                  <a:solidFill>
                    <a:sysClr val="windowText" lastClr="000000"/>
                  </a:solidFill>
                </a:rPr>
                <a:t>data </a:t>
              </a:r>
              <a:r>
                <a:rPr lang="fi-FI" sz="1600" dirty="0">
                  <a:solidFill>
                    <a:sysClr val="windowText" lastClr="000000"/>
                  </a:solidFill>
                </a:rPr>
                <a:t>for </a:t>
              </a:r>
              <a:r>
                <a:rPr lang="fi-FI" sz="1600" dirty="0" err="1">
                  <a:solidFill>
                    <a:sysClr val="windowText" lastClr="000000"/>
                  </a:solidFill>
                </a:rPr>
                <a:t>policy-making</a:t>
              </a:r>
              <a:endParaRPr lang="en-GB" sz="1600" dirty="0">
                <a:solidFill>
                  <a:sysClr val="windowText" lastClr="000000"/>
                </a:solidFill>
              </a:endParaRPr>
            </a:p>
          </p:txBody>
        </p:sp>
        <p:sp>
          <p:nvSpPr>
            <p:cNvPr id="10" name="Rectangle: Rounded Corners 9">
              <a:extLst>
                <a:ext uri="{FF2B5EF4-FFF2-40B4-BE49-F238E27FC236}">
                  <a16:creationId xmlns:a16="http://schemas.microsoft.com/office/drawing/2014/main" id="{F0A9EC4C-7E4B-E5F6-FBFB-8F4807690B1E}"/>
                </a:ext>
              </a:extLst>
            </p:cNvPr>
            <p:cNvSpPr/>
            <p:nvPr/>
          </p:nvSpPr>
          <p:spPr>
            <a:xfrm>
              <a:off x="83126" y="4281058"/>
              <a:ext cx="2280062" cy="137753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b="1" dirty="0" err="1">
                  <a:solidFill>
                    <a:sysClr val="windowText" lastClr="000000"/>
                  </a:solidFill>
                </a:rPr>
                <a:t>Guidance</a:t>
              </a:r>
              <a:r>
                <a:rPr lang="fi-FI" sz="1400" dirty="0">
                  <a:solidFill>
                    <a:sysClr val="windowText" lastClr="000000"/>
                  </a:solidFill>
                </a:rPr>
                <a:t> for </a:t>
              </a:r>
              <a:r>
                <a:rPr lang="fi-FI" sz="1400" dirty="0" err="1">
                  <a:solidFill>
                    <a:sysClr val="windowText" lastClr="000000"/>
                  </a:solidFill>
                </a:rPr>
                <a:t>technology</a:t>
              </a:r>
              <a:r>
                <a:rPr lang="fi-FI" sz="1400" dirty="0">
                  <a:solidFill>
                    <a:sysClr val="windowText" lastClr="000000"/>
                  </a:solidFill>
                </a:rPr>
                <a:t> </a:t>
              </a:r>
              <a:r>
                <a:rPr lang="fi-FI" sz="1400" dirty="0" err="1">
                  <a:solidFill>
                    <a:sysClr val="windowText" lastClr="000000"/>
                  </a:solidFill>
                </a:rPr>
                <a:t>choices</a:t>
              </a:r>
              <a:endParaRPr lang="en-GB" sz="1400" dirty="0">
                <a:solidFill>
                  <a:sysClr val="windowText" lastClr="000000"/>
                </a:solidFill>
              </a:endParaRPr>
            </a:p>
          </p:txBody>
        </p:sp>
        <p:sp>
          <p:nvSpPr>
            <p:cNvPr id="12" name="Rectangle: Rounded Corners 11">
              <a:extLst>
                <a:ext uri="{FF2B5EF4-FFF2-40B4-BE49-F238E27FC236}">
                  <a16:creationId xmlns:a16="http://schemas.microsoft.com/office/drawing/2014/main" id="{8DA4E542-5355-F715-1804-B31B81D840F3}"/>
                </a:ext>
              </a:extLst>
            </p:cNvPr>
            <p:cNvSpPr/>
            <p:nvPr/>
          </p:nvSpPr>
          <p:spPr>
            <a:xfrm>
              <a:off x="67296" y="2727370"/>
              <a:ext cx="2280062" cy="1377538"/>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200" b="1" dirty="0" err="1">
                  <a:solidFill>
                    <a:sysClr val="windowText" lastClr="000000"/>
                  </a:solidFill>
                </a:rPr>
                <a:t>Exposure</a:t>
              </a:r>
              <a:r>
                <a:rPr lang="fi-FI" sz="1200" b="1" dirty="0">
                  <a:solidFill>
                    <a:sysClr val="windowText" lastClr="000000"/>
                  </a:solidFill>
                </a:rPr>
                <a:t> </a:t>
              </a:r>
              <a:r>
                <a:rPr lang="fi-FI" sz="1200" b="1" dirty="0" err="1">
                  <a:solidFill>
                    <a:sysClr val="windowText" lastClr="000000"/>
                  </a:solidFill>
                </a:rPr>
                <a:t>projections</a:t>
              </a:r>
              <a:r>
                <a:rPr lang="fi-FI" sz="1200" b="1" dirty="0">
                  <a:solidFill>
                    <a:sysClr val="windowText" lastClr="000000"/>
                  </a:solidFill>
                </a:rPr>
                <a:t> </a:t>
              </a:r>
              <a:r>
                <a:rPr lang="fi-FI" sz="1200" dirty="0" err="1">
                  <a:solidFill>
                    <a:sysClr val="windowText" lastClr="000000"/>
                  </a:solidFill>
                </a:rPr>
                <a:t>up</a:t>
              </a:r>
              <a:r>
                <a:rPr lang="fi-FI" sz="1200" dirty="0">
                  <a:solidFill>
                    <a:sysClr val="windowText" lastClr="000000"/>
                  </a:solidFill>
                </a:rPr>
                <a:t> to 2050 and </a:t>
              </a:r>
              <a:r>
                <a:rPr lang="fi-FI" sz="1200" dirty="0" err="1">
                  <a:solidFill>
                    <a:sysClr val="windowText" lastClr="000000"/>
                  </a:solidFill>
                </a:rPr>
                <a:t>trade-off</a:t>
              </a:r>
              <a:r>
                <a:rPr lang="fi-FI" sz="1200" dirty="0">
                  <a:solidFill>
                    <a:sysClr val="windowText" lastClr="000000"/>
                  </a:solidFill>
                </a:rPr>
                <a:t> </a:t>
              </a:r>
              <a:r>
                <a:rPr lang="fi-FI" sz="1200" b="1" dirty="0" err="1">
                  <a:solidFill>
                    <a:sysClr val="windowText" lastClr="000000"/>
                  </a:solidFill>
                </a:rPr>
                <a:t>scenarios</a:t>
              </a:r>
              <a:r>
                <a:rPr lang="fi-FI" sz="1200" dirty="0">
                  <a:solidFill>
                    <a:sysClr val="windowText" lastClr="000000"/>
                  </a:solidFill>
                </a:rPr>
                <a:t> for </a:t>
              </a:r>
              <a:r>
                <a:rPr lang="fi-FI" sz="1200" dirty="0" err="1">
                  <a:solidFill>
                    <a:sysClr val="windowText" lastClr="000000"/>
                  </a:solidFill>
                </a:rPr>
                <a:t>decision-making</a:t>
              </a:r>
              <a:endParaRPr lang="en-GB" sz="1200" dirty="0">
                <a:solidFill>
                  <a:sysClr val="windowText" lastClr="000000"/>
                </a:solidFill>
              </a:endParaRPr>
            </a:p>
          </p:txBody>
        </p:sp>
        <p:sp>
          <p:nvSpPr>
            <p:cNvPr id="14" name="Rectangle: Rounded Corners 13">
              <a:extLst>
                <a:ext uri="{FF2B5EF4-FFF2-40B4-BE49-F238E27FC236}">
                  <a16:creationId xmlns:a16="http://schemas.microsoft.com/office/drawing/2014/main" id="{026C7A62-6D44-39AC-CA49-B05180474893}"/>
                </a:ext>
              </a:extLst>
            </p:cNvPr>
            <p:cNvSpPr/>
            <p:nvPr/>
          </p:nvSpPr>
          <p:spPr>
            <a:xfrm>
              <a:off x="9199940" y="334214"/>
              <a:ext cx="4004366" cy="65314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b="1" dirty="0" err="1">
                  <a:solidFill>
                    <a:schemeClr val="tx1"/>
                  </a:solidFill>
                </a:rPr>
                <a:t>Impact</a:t>
              </a:r>
              <a:endParaRPr lang="en-GB" b="1" dirty="0">
                <a:solidFill>
                  <a:schemeClr val="tx1"/>
                </a:solidFill>
              </a:endParaRPr>
            </a:p>
          </p:txBody>
        </p:sp>
        <p:sp>
          <p:nvSpPr>
            <p:cNvPr id="3" name="Rectangle: Rounded Corners 2">
              <a:extLst>
                <a:ext uri="{FF2B5EF4-FFF2-40B4-BE49-F238E27FC236}">
                  <a16:creationId xmlns:a16="http://schemas.microsoft.com/office/drawing/2014/main" id="{DFC975F4-2113-F56F-FEC3-10759CB1E3D7}"/>
                </a:ext>
              </a:extLst>
            </p:cNvPr>
            <p:cNvSpPr/>
            <p:nvPr/>
          </p:nvSpPr>
          <p:spPr>
            <a:xfrm>
              <a:off x="5095828" y="344387"/>
              <a:ext cx="4032859" cy="65314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b="1" dirty="0" err="1">
                  <a:solidFill>
                    <a:schemeClr val="tx1"/>
                  </a:solidFill>
                </a:rPr>
                <a:t>Outcome</a:t>
              </a:r>
              <a:endParaRPr lang="en-GB" b="1" dirty="0">
                <a:solidFill>
                  <a:schemeClr val="tx1"/>
                </a:solidFill>
              </a:endParaRPr>
            </a:p>
          </p:txBody>
        </p:sp>
        <p:cxnSp>
          <p:nvCxnSpPr>
            <p:cNvPr id="17" name="Straight Connector 16">
              <a:extLst>
                <a:ext uri="{FF2B5EF4-FFF2-40B4-BE49-F238E27FC236}">
                  <a16:creationId xmlns:a16="http://schemas.microsoft.com/office/drawing/2014/main" id="{4122CB21-B7CB-D2D1-1989-41FE2A0123A0}"/>
                </a:ext>
              </a:extLst>
            </p:cNvPr>
            <p:cNvCxnSpPr>
              <a:cxnSpLocks/>
              <a:stCxn id="8" idx="3"/>
              <a:endCxn id="32" idx="1"/>
            </p:cNvCxnSpPr>
            <p:nvPr/>
          </p:nvCxnSpPr>
          <p:spPr>
            <a:xfrm>
              <a:off x="2337460" y="1862451"/>
              <a:ext cx="320632" cy="4184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302F331-D29D-6E9B-BD84-6ACA63E8AF0A}"/>
                </a:ext>
              </a:extLst>
            </p:cNvPr>
            <p:cNvCxnSpPr>
              <a:cxnSpLocks/>
              <a:stCxn id="12" idx="3"/>
              <a:endCxn id="32" idx="1"/>
            </p:cNvCxnSpPr>
            <p:nvPr/>
          </p:nvCxnSpPr>
          <p:spPr>
            <a:xfrm flipV="1">
              <a:off x="2347358" y="2280938"/>
              <a:ext cx="310734" cy="11352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B441F26-27B7-C4FE-080F-2A0EB38379A3}"/>
                </a:ext>
              </a:extLst>
            </p:cNvPr>
            <p:cNvCxnSpPr>
              <a:cxnSpLocks/>
              <a:stCxn id="10" idx="3"/>
              <a:endCxn id="35" idx="1"/>
            </p:cNvCxnSpPr>
            <p:nvPr/>
          </p:nvCxnSpPr>
          <p:spPr>
            <a:xfrm flipV="1">
              <a:off x="2363188" y="4955979"/>
              <a:ext cx="279074" cy="138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1" name="Diagram 30">
              <a:extLst>
                <a:ext uri="{FF2B5EF4-FFF2-40B4-BE49-F238E27FC236}">
                  <a16:creationId xmlns:a16="http://schemas.microsoft.com/office/drawing/2014/main" id="{05D3FAB6-AD11-1098-E3D4-681E63967A16}"/>
                </a:ext>
              </a:extLst>
            </p:cNvPr>
            <p:cNvGraphicFramePr/>
            <p:nvPr>
              <p:extLst>
                <p:ext uri="{D42A27DB-BD31-4B8C-83A1-F6EECF244321}">
                  <p14:modId xmlns:p14="http://schemas.microsoft.com/office/powerpoint/2010/main" val="1166326728"/>
                </p:ext>
              </p:extLst>
            </p:nvPr>
          </p:nvGraphicFramePr>
          <p:xfrm>
            <a:off x="5167080" y="1277811"/>
            <a:ext cx="8370790" cy="1014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2" name="Rectangle: Rounded Corners 31">
              <a:extLst>
                <a:ext uri="{FF2B5EF4-FFF2-40B4-BE49-F238E27FC236}">
                  <a16:creationId xmlns:a16="http://schemas.microsoft.com/office/drawing/2014/main" id="{C0015B82-48D7-EB3F-46D8-280B3897D5F7}"/>
                </a:ext>
              </a:extLst>
            </p:cNvPr>
            <p:cNvSpPr/>
            <p:nvPr/>
          </p:nvSpPr>
          <p:spPr>
            <a:xfrm>
              <a:off x="2658092" y="2003570"/>
              <a:ext cx="2280062" cy="554735"/>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err="1">
                  <a:solidFill>
                    <a:sysClr val="windowText" lastClr="000000"/>
                  </a:solidFill>
                </a:rPr>
                <a:t>Policy-makers</a:t>
              </a:r>
              <a:endParaRPr lang="fi-FI" sz="1400" dirty="0">
                <a:solidFill>
                  <a:sysClr val="windowText" lastClr="000000"/>
                </a:solidFill>
              </a:endParaRPr>
            </a:p>
          </p:txBody>
        </p:sp>
        <p:sp>
          <p:nvSpPr>
            <p:cNvPr id="33" name="Rectangle: Rounded Corners 32">
              <a:extLst>
                <a:ext uri="{FF2B5EF4-FFF2-40B4-BE49-F238E27FC236}">
                  <a16:creationId xmlns:a16="http://schemas.microsoft.com/office/drawing/2014/main" id="{1E1C261C-BE55-EDCC-EC0D-263C365A1CCA}"/>
                </a:ext>
              </a:extLst>
            </p:cNvPr>
            <p:cNvSpPr/>
            <p:nvPr/>
          </p:nvSpPr>
          <p:spPr>
            <a:xfrm>
              <a:off x="2616533" y="2656114"/>
              <a:ext cx="2280062" cy="973777"/>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err="1">
                  <a:solidFill>
                    <a:sysClr val="windowText" lastClr="000000"/>
                  </a:solidFill>
                </a:rPr>
                <a:t>Authorities</a:t>
              </a:r>
              <a:r>
                <a:rPr lang="fi-FI" sz="1400" dirty="0">
                  <a:solidFill>
                    <a:sysClr val="windowText" lastClr="000000"/>
                  </a:solidFill>
                </a:rPr>
                <a:t> (Transport, Health Environment)</a:t>
              </a:r>
              <a:endParaRPr lang="en-GB" sz="1400" dirty="0">
                <a:solidFill>
                  <a:sysClr val="windowText" lastClr="000000"/>
                </a:solidFill>
              </a:endParaRPr>
            </a:p>
          </p:txBody>
        </p:sp>
        <p:sp>
          <p:nvSpPr>
            <p:cNvPr id="34" name="Rectangle: Rounded Corners 33">
              <a:extLst>
                <a:ext uri="{FF2B5EF4-FFF2-40B4-BE49-F238E27FC236}">
                  <a16:creationId xmlns:a16="http://schemas.microsoft.com/office/drawing/2014/main" id="{306C5514-E040-E6CC-C8B5-50E601768CA1}"/>
                </a:ext>
              </a:extLst>
            </p:cNvPr>
            <p:cNvSpPr/>
            <p:nvPr/>
          </p:nvSpPr>
          <p:spPr>
            <a:xfrm>
              <a:off x="2658092" y="3743315"/>
              <a:ext cx="2280062" cy="715270"/>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a:solidFill>
                    <a:sysClr val="windowText" lastClr="000000"/>
                  </a:solidFill>
                </a:rPr>
                <a:t>OEM</a:t>
              </a:r>
            </a:p>
            <a:p>
              <a:pPr algn="ctr"/>
              <a:r>
                <a:rPr lang="fi-FI" sz="1400" dirty="0" err="1">
                  <a:solidFill>
                    <a:sysClr val="windowText" lastClr="000000"/>
                  </a:solidFill>
                </a:rPr>
                <a:t>Developers</a:t>
              </a:r>
              <a:endParaRPr lang="en-GB" sz="1400" dirty="0">
                <a:solidFill>
                  <a:sysClr val="windowText" lastClr="000000"/>
                </a:solidFill>
              </a:endParaRPr>
            </a:p>
          </p:txBody>
        </p:sp>
        <p:sp>
          <p:nvSpPr>
            <p:cNvPr id="35" name="Rectangle: Rounded Corners 34">
              <a:extLst>
                <a:ext uri="{FF2B5EF4-FFF2-40B4-BE49-F238E27FC236}">
                  <a16:creationId xmlns:a16="http://schemas.microsoft.com/office/drawing/2014/main" id="{0A6A8835-1D29-E195-3F20-1FF99D1761FF}"/>
                </a:ext>
              </a:extLst>
            </p:cNvPr>
            <p:cNvSpPr/>
            <p:nvPr/>
          </p:nvSpPr>
          <p:spPr>
            <a:xfrm>
              <a:off x="2642262" y="4598344"/>
              <a:ext cx="2280062" cy="715270"/>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err="1">
                  <a:solidFill>
                    <a:sysClr val="windowText" lastClr="000000"/>
                  </a:solidFill>
                </a:rPr>
                <a:t>Operators</a:t>
              </a:r>
              <a:endParaRPr lang="en-GB" dirty="0">
                <a:solidFill>
                  <a:sysClr val="windowText" lastClr="000000"/>
                </a:solidFill>
              </a:endParaRPr>
            </a:p>
          </p:txBody>
        </p:sp>
        <p:cxnSp>
          <p:nvCxnSpPr>
            <p:cNvPr id="37" name="Straight Connector 36">
              <a:extLst>
                <a:ext uri="{FF2B5EF4-FFF2-40B4-BE49-F238E27FC236}">
                  <a16:creationId xmlns:a16="http://schemas.microsoft.com/office/drawing/2014/main" id="{2396DEA2-FC2E-E359-96C7-3CA85AEF127E}"/>
                </a:ext>
              </a:extLst>
            </p:cNvPr>
            <p:cNvCxnSpPr>
              <a:cxnSpLocks/>
              <a:stCxn id="34" idx="1"/>
              <a:endCxn id="10" idx="3"/>
            </p:cNvCxnSpPr>
            <p:nvPr/>
          </p:nvCxnSpPr>
          <p:spPr>
            <a:xfrm flipH="1">
              <a:off x="2363188" y="4100950"/>
              <a:ext cx="294904" cy="8688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DAB82F3-E4AD-885B-F7DA-8A7E149EF647}"/>
                </a:ext>
              </a:extLst>
            </p:cNvPr>
            <p:cNvCxnSpPr>
              <a:cxnSpLocks/>
              <a:stCxn id="12" idx="3"/>
              <a:endCxn id="33" idx="1"/>
            </p:cNvCxnSpPr>
            <p:nvPr/>
          </p:nvCxnSpPr>
          <p:spPr>
            <a:xfrm flipV="1">
              <a:off x="2347358" y="3143003"/>
              <a:ext cx="269175" cy="27313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A87557A-D14B-9506-66E6-257894EB5768}"/>
                </a:ext>
              </a:extLst>
            </p:cNvPr>
            <p:cNvCxnSpPr>
              <a:cxnSpLocks/>
              <a:stCxn id="10" idx="3"/>
              <a:endCxn id="33" idx="1"/>
            </p:cNvCxnSpPr>
            <p:nvPr/>
          </p:nvCxnSpPr>
          <p:spPr>
            <a:xfrm flipV="1">
              <a:off x="2363188" y="3143003"/>
              <a:ext cx="253345" cy="18268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8" name="Diagram 47">
              <a:extLst>
                <a:ext uri="{FF2B5EF4-FFF2-40B4-BE49-F238E27FC236}">
                  <a16:creationId xmlns:a16="http://schemas.microsoft.com/office/drawing/2014/main" id="{1B064895-6EAF-1B9F-9CAF-78645BBEA1F1}"/>
                </a:ext>
              </a:extLst>
            </p:cNvPr>
            <p:cNvGraphicFramePr/>
            <p:nvPr>
              <p:extLst>
                <p:ext uri="{D42A27DB-BD31-4B8C-83A1-F6EECF244321}">
                  <p14:modId xmlns:p14="http://schemas.microsoft.com/office/powerpoint/2010/main" val="1627866512"/>
                </p:ext>
              </p:extLst>
            </p:nvPr>
          </p:nvGraphicFramePr>
          <p:xfrm>
            <a:off x="5112590" y="2640506"/>
            <a:ext cx="8370790" cy="101412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1" name="Diagram 50">
              <a:extLst>
                <a:ext uri="{FF2B5EF4-FFF2-40B4-BE49-F238E27FC236}">
                  <a16:creationId xmlns:a16="http://schemas.microsoft.com/office/drawing/2014/main" id="{DDF707E1-6881-7A27-6468-60F3F285A036}"/>
                </a:ext>
              </a:extLst>
            </p:cNvPr>
            <p:cNvGraphicFramePr/>
            <p:nvPr>
              <p:extLst>
                <p:ext uri="{D42A27DB-BD31-4B8C-83A1-F6EECF244321}">
                  <p14:modId xmlns:p14="http://schemas.microsoft.com/office/powerpoint/2010/main" val="617692827"/>
                </p:ext>
              </p:extLst>
            </p:nvPr>
          </p:nvGraphicFramePr>
          <p:xfrm>
            <a:off x="5112591" y="3974281"/>
            <a:ext cx="8370790" cy="96844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52" name="Diagram 51">
              <a:extLst>
                <a:ext uri="{FF2B5EF4-FFF2-40B4-BE49-F238E27FC236}">
                  <a16:creationId xmlns:a16="http://schemas.microsoft.com/office/drawing/2014/main" id="{D4869F16-AA88-368B-1043-FD1C8E8855D4}"/>
                </a:ext>
              </a:extLst>
            </p:cNvPr>
            <p:cNvGraphicFramePr/>
            <p:nvPr>
              <p:extLst>
                <p:ext uri="{D42A27DB-BD31-4B8C-83A1-F6EECF244321}">
                  <p14:modId xmlns:p14="http://schemas.microsoft.com/office/powerpoint/2010/main" val="2850689374"/>
                </p:ext>
              </p:extLst>
            </p:nvPr>
          </p:nvGraphicFramePr>
          <p:xfrm>
            <a:off x="5112590" y="5203755"/>
            <a:ext cx="8425280" cy="101412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54" name="Rectangle: Rounded Corners 53">
              <a:extLst>
                <a:ext uri="{FF2B5EF4-FFF2-40B4-BE49-F238E27FC236}">
                  <a16:creationId xmlns:a16="http://schemas.microsoft.com/office/drawing/2014/main" id="{51D20223-3AC6-5FB9-9E7B-7D037B31DC8C}"/>
                </a:ext>
              </a:extLst>
            </p:cNvPr>
            <p:cNvSpPr/>
            <p:nvPr/>
          </p:nvSpPr>
          <p:spPr>
            <a:xfrm>
              <a:off x="2658092" y="1264605"/>
              <a:ext cx="2280062" cy="643963"/>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err="1">
                  <a:solidFill>
                    <a:sysClr val="windowText" lastClr="000000"/>
                  </a:solidFill>
                </a:rPr>
                <a:t>Scientific</a:t>
              </a:r>
              <a:r>
                <a:rPr lang="fi-FI" sz="1400" dirty="0">
                  <a:solidFill>
                    <a:sysClr val="windowText" lastClr="000000"/>
                  </a:solidFill>
                </a:rPr>
                <a:t> </a:t>
              </a:r>
              <a:r>
                <a:rPr lang="fi-FI" sz="1400" dirty="0" err="1">
                  <a:solidFill>
                    <a:sysClr val="windowText" lastClr="000000"/>
                  </a:solidFill>
                </a:rPr>
                <a:t>communities</a:t>
              </a:r>
              <a:endParaRPr lang="en-GB" sz="1400" dirty="0">
                <a:solidFill>
                  <a:sysClr val="windowText" lastClr="000000"/>
                </a:solidFill>
              </a:endParaRPr>
            </a:p>
          </p:txBody>
        </p:sp>
        <p:cxnSp>
          <p:nvCxnSpPr>
            <p:cNvPr id="61" name="Straight Connector 60">
              <a:extLst>
                <a:ext uri="{FF2B5EF4-FFF2-40B4-BE49-F238E27FC236}">
                  <a16:creationId xmlns:a16="http://schemas.microsoft.com/office/drawing/2014/main" id="{5E880F09-D45F-7037-1385-EC23CF280DBD}"/>
                </a:ext>
              </a:extLst>
            </p:cNvPr>
            <p:cNvCxnSpPr>
              <a:cxnSpLocks/>
              <a:stCxn id="8" idx="3"/>
              <a:endCxn id="54" idx="1"/>
            </p:cNvCxnSpPr>
            <p:nvPr/>
          </p:nvCxnSpPr>
          <p:spPr>
            <a:xfrm flipV="1">
              <a:off x="2337460" y="1586587"/>
              <a:ext cx="320632" cy="27586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Rectangle: Rounded Corners 64">
              <a:extLst>
                <a:ext uri="{FF2B5EF4-FFF2-40B4-BE49-F238E27FC236}">
                  <a16:creationId xmlns:a16="http://schemas.microsoft.com/office/drawing/2014/main" id="{D336878B-C2B9-F3BB-B129-DE87A173F0BF}"/>
                </a:ext>
              </a:extLst>
            </p:cNvPr>
            <p:cNvSpPr/>
            <p:nvPr/>
          </p:nvSpPr>
          <p:spPr>
            <a:xfrm>
              <a:off x="2616862" y="5429619"/>
              <a:ext cx="2280062" cy="715270"/>
            </a:xfrm>
            <a:prstGeom prst="roundRect">
              <a:avLst/>
            </a:prstGeom>
            <a:solidFill>
              <a:schemeClr val="tx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400" dirty="0" err="1">
                  <a:solidFill>
                    <a:sysClr val="windowText" lastClr="000000"/>
                  </a:solidFill>
                </a:rPr>
                <a:t>Citizens</a:t>
              </a:r>
              <a:endParaRPr lang="en-GB" dirty="0">
                <a:solidFill>
                  <a:sysClr val="windowText" lastClr="000000"/>
                </a:solidFill>
              </a:endParaRPr>
            </a:p>
          </p:txBody>
        </p:sp>
        <p:cxnSp>
          <p:nvCxnSpPr>
            <p:cNvPr id="2" name="Straight Connector 60">
              <a:extLst>
                <a:ext uri="{FF2B5EF4-FFF2-40B4-BE49-F238E27FC236}">
                  <a16:creationId xmlns:a16="http://schemas.microsoft.com/office/drawing/2014/main" id="{F8C83170-2A05-1781-9EB1-7E10F1A02E99}"/>
                </a:ext>
              </a:extLst>
            </p:cNvPr>
            <p:cNvCxnSpPr>
              <a:cxnSpLocks/>
              <a:stCxn id="33" idx="1"/>
              <a:endCxn id="8" idx="3"/>
            </p:cNvCxnSpPr>
            <p:nvPr/>
          </p:nvCxnSpPr>
          <p:spPr>
            <a:xfrm flipH="1" flipV="1">
              <a:off x="2337460" y="1862451"/>
              <a:ext cx="279073" cy="128055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9" name="Straight Connector 60">
              <a:extLst>
                <a:ext uri="{FF2B5EF4-FFF2-40B4-BE49-F238E27FC236}">
                  <a16:creationId xmlns:a16="http://schemas.microsoft.com/office/drawing/2014/main" id="{6F77BA0C-5EA8-416F-3274-090F7BFBA732}"/>
                </a:ext>
              </a:extLst>
            </p:cNvPr>
            <p:cNvCxnSpPr>
              <a:cxnSpLocks/>
              <a:stCxn id="65" idx="1"/>
              <a:endCxn id="10" idx="3"/>
            </p:cNvCxnSpPr>
            <p:nvPr/>
          </p:nvCxnSpPr>
          <p:spPr>
            <a:xfrm flipH="1" flipV="1">
              <a:off x="2363188" y="4969827"/>
              <a:ext cx="253674" cy="81742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Rounded Corners 14">
              <a:extLst>
                <a:ext uri="{FF2B5EF4-FFF2-40B4-BE49-F238E27FC236}">
                  <a16:creationId xmlns:a16="http://schemas.microsoft.com/office/drawing/2014/main" id="{EBDEB43A-434F-5D98-8FEF-4672C0EA93B2}"/>
                </a:ext>
              </a:extLst>
            </p:cNvPr>
            <p:cNvSpPr/>
            <p:nvPr/>
          </p:nvSpPr>
          <p:spPr>
            <a:xfrm>
              <a:off x="13554635" y="282409"/>
              <a:ext cx="1669597" cy="5911185"/>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b="1" dirty="0">
                  <a:solidFill>
                    <a:sysClr val="windowText" lastClr="000000"/>
                  </a:solidFill>
                </a:rPr>
                <a:t>Vision 2050</a:t>
              </a:r>
            </a:p>
            <a:p>
              <a:pPr algn="ctr"/>
              <a:r>
                <a:rPr lang="fi-FI" sz="1600" b="1" dirty="0">
                  <a:solidFill>
                    <a:sysClr val="windowText" lastClr="000000"/>
                  </a:solidFill>
                </a:rPr>
                <a:t>Zero-</a:t>
              </a:r>
              <a:r>
                <a:rPr lang="fi-FI" sz="1600" b="1" dirty="0" err="1">
                  <a:solidFill>
                    <a:sysClr val="windowText" lastClr="000000"/>
                  </a:solidFill>
                </a:rPr>
                <a:t>pollution</a:t>
              </a:r>
              <a:endParaRPr lang="fi-FI" sz="1600" b="1" dirty="0">
                <a:solidFill>
                  <a:sysClr val="windowText" lastClr="000000"/>
                </a:solidFill>
              </a:endParaRPr>
            </a:p>
            <a:p>
              <a:pPr algn="ctr"/>
              <a:r>
                <a:rPr lang="en-US" sz="1600" b="1" dirty="0">
                  <a:solidFill>
                    <a:sysClr val="windowText" lastClr="000000"/>
                  </a:solidFill>
                </a:rPr>
                <a:t>Climate neutrality</a:t>
              </a:r>
              <a:endParaRPr lang="fi-FI" sz="1600" b="1" dirty="0">
                <a:solidFill>
                  <a:sysClr val="windowText" lastClr="000000"/>
                </a:solidFill>
              </a:endParaRPr>
            </a:p>
          </p:txBody>
        </p:sp>
      </p:grpSp>
    </p:spTree>
    <p:extLst>
      <p:ext uri="{BB962C8B-B14F-4D97-AF65-F5344CB8AC3E}">
        <p14:creationId xmlns:p14="http://schemas.microsoft.com/office/powerpoint/2010/main" val="2015029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7D9EB-EA23-4D75-5D97-A7536B5EBEF8}"/>
              </a:ext>
            </a:extLst>
          </p:cNvPr>
          <p:cNvSpPr>
            <a:spLocks noGrp="1"/>
          </p:cNvSpPr>
          <p:nvPr>
            <p:ph type="title"/>
          </p:nvPr>
        </p:nvSpPr>
        <p:spPr>
          <a:xfrm>
            <a:off x="923925" y="551412"/>
            <a:ext cx="10515600" cy="1325563"/>
          </a:xfrm>
        </p:spPr>
        <p:txBody>
          <a:bodyPr/>
          <a:lstStyle/>
          <a:p>
            <a:r>
              <a:rPr lang="en-FI" dirty="0"/>
              <a:t>Technology trajectories</a:t>
            </a:r>
          </a:p>
        </p:txBody>
      </p:sp>
      <p:pic>
        <p:nvPicPr>
          <p:cNvPr id="1026" name="Picture 2">
            <a:extLst>
              <a:ext uri="{FF2B5EF4-FFF2-40B4-BE49-F238E27FC236}">
                <a16:creationId xmlns:a16="http://schemas.microsoft.com/office/drawing/2014/main" id="{AD827D48-B62A-1604-E746-CEA961608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760" y="1780089"/>
            <a:ext cx="3918224" cy="291287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F7A638-0EE1-0097-97A3-6B122290FFC0}"/>
              </a:ext>
            </a:extLst>
          </p:cNvPr>
          <p:cNvSpPr txBox="1"/>
          <p:nvPr/>
        </p:nvSpPr>
        <p:spPr>
          <a:xfrm>
            <a:off x="6968359" y="2806262"/>
            <a:ext cx="248786" cy="369332"/>
          </a:xfrm>
          <a:prstGeom prst="rect">
            <a:avLst/>
          </a:prstGeom>
          <a:noFill/>
        </p:spPr>
        <p:txBody>
          <a:bodyPr wrap="none" rtlCol="0">
            <a:spAutoFit/>
          </a:bodyPr>
          <a:lstStyle/>
          <a:p>
            <a:r>
              <a:rPr lang="en-FI" dirty="0"/>
              <a:t> </a:t>
            </a:r>
          </a:p>
        </p:txBody>
      </p:sp>
      <p:sp>
        <p:nvSpPr>
          <p:cNvPr id="5" name="TextBox 4">
            <a:extLst>
              <a:ext uri="{FF2B5EF4-FFF2-40B4-BE49-F238E27FC236}">
                <a16:creationId xmlns:a16="http://schemas.microsoft.com/office/drawing/2014/main" id="{A8EBD733-BC69-7DCF-14C5-09EFFE8AE03A}"/>
              </a:ext>
            </a:extLst>
          </p:cNvPr>
          <p:cNvSpPr txBox="1"/>
          <p:nvPr/>
        </p:nvSpPr>
        <p:spPr>
          <a:xfrm>
            <a:off x="1009761" y="5062325"/>
            <a:ext cx="3918224" cy="1015663"/>
          </a:xfrm>
          <a:prstGeom prst="rect">
            <a:avLst/>
          </a:prstGeom>
          <a:solidFill>
            <a:schemeClr val="accent6"/>
          </a:solidFill>
        </p:spPr>
        <p:txBody>
          <a:bodyPr wrap="square" rtlCol="0">
            <a:spAutoFit/>
          </a:bodyPr>
          <a:lstStyle/>
          <a:p>
            <a:pPr fontAlgn="base"/>
            <a:r>
              <a:rPr lang="en-US" sz="1200" b="1" u="sng" dirty="0" err="1"/>
              <a:t>Definition:</a:t>
            </a:r>
            <a:r>
              <a:rPr lang="en-US" sz="1200" u="sng" dirty="0" err="1"/>
              <a:t>The</a:t>
            </a:r>
            <a:r>
              <a:rPr lang="en-US" sz="1200" u="sng" dirty="0"/>
              <a:t> path a technology follows through time </a:t>
            </a:r>
            <a:r>
              <a:rPr lang="en-US" sz="1200" dirty="0"/>
              <a:t>T</a:t>
            </a:r>
          </a:p>
          <a:p>
            <a:pPr fontAlgn="base"/>
            <a:r>
              <a:rPr lang="en-US" sz="1200" dirty="0" err="1"/>
              <a:t>echnology</a:t>
            </a:r>
            <a:r>
              <a:rPr lang="en-US" sz="1200" dirty="0"/>
              <a:t> trajectories are most often used to represent the technology’s rate of performance improvement or its rate of adoption in the marketplace.</a:t>
            </a:r>
            <a:endParaRPr lang="en-FI" sz="1200" dirty="0"/>
          </a:p>
        </p:txBody>
      </p:sp>
      <p:sp>
        <p:nvSpPr>
          <p:cNvPr id="6" name="Rounded Rectangle 5">
            <a:extLst>
              <a:ext uri="{FF2B5EF4-FFF2-40B4-BE49-F238E27FC236}">
                <a16:creationId xmlns:a16="http://schemas.microsoft.com/office/drawing/2014/main" id="{F9053506-F08F-3F80-AC42-D5E3E2792F26}"/>
              </a:ext>
            </a:extLst>
          </p:cNvPr>
          <p:cNvSpPr/>
          <p:nvPr/>
        </p:nvSpPr>
        <p:spPr>
          <a:xfrm>
            <a:off x="5486308" y="1780089"/>
            <a:ext cx="5781767" cy="4297899"/>
          </a:xfrm>
          <a:prstGeom prst="roundRect">
            <a:avLst/>
          </a:prstGeom>
          <a:solidFill>
            <a:srgbClr val="9E3240">
              <a:alpha val="87059"/>
            </a:srgb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fontAlgn="base"/>
            <a:r>
              <a:rPr lang="en-US" sz="2400" dirty="0"/>
              <a:t>Influencing factors</a:t>
            </a:r>
          </a:p>
          <a:p>
            <a:pPr fontAlgn="base"/>
            <a:endParaRPr lang="en-US" sz="1400" dirty="0"/>
          </a:p>
          <a:p>
            <a:pPr fontAlgn="base"/>
            <a:r>
              <a:rPr lang="en-US" sz="1400" b="1" dirty="0"/>
              <a:t>Technological advancements:</a:t>
            </a:r>
            <a:r>
              <a:rPr lang="en-US" sz="1400" dirty="0"/>
              <a:t>​</a:t>
            </a:r>
          </a:p>
          <a:p>
            <a:pPr fontAlgn="base"/>
            <a:r>
              <a:rPr lang="en-US" sz="1400" dirty="0"/>
              <a:t>	New discoveries and inventions can pave the way for 	new technological paths.​</a:t>
            </a:r>
          </a:p>
          <a:p>
            <a:pPr fontAlgn="base"/>
            <a:r>
              <a:rPr lang="en-US" sz="1400" b="1" dirty="0"/>
              <a:t>Market demand:</a:t>
            </a:r>
            <a:r>
              <a:rPr lang="en-US" sz="1400" dirty="0"/>
              <a:t>​</a:t>
            </a:r>
          </a:p>
          <a:p>
            <a:pPr fontAlgn="base"/>
            <a:r>
              <a:rPr lang="en-US" sz="1400" dirty="0"/>
              <a:t>	Consumer preferences and needs can drive the 	evolution of existing technologies or the development 	of new ones.​</a:t>
            </a:r>
          </a:p>
          <a:p>
            <a:pPr fontAlgn="base"/>
            <a:r>
              <a:rPr lang="en-US" sz="1400" b="1" dirty="0"/>
              <a:t>Regulatory environment:</a:t>
            </a:r>
            <a:r>
              <a:rPr lang="en-US" sz="1400" dirty="0"/>
              <a:t>​</a:t>
            </a:r>
          </a:p>
          <a:p>
            <a:pPr fontAlgn="base"/>
            <a:r>
              <a:rPr lang="en-US" sz="1400" dirty="0"/>
              <a:t>	Regulations and standards can shape the direction of 	technological development, particularly in areas like 	energy, transportation, and health.​</a:t>
            </a:r>
          </a:p>
          <a:p>
            <a:pPr fontAlgn="base"/>
            <a:r>
              <a:rPr lang="en-US" sz="1400" b="1" dirty="0"/>
              <a:t>Other economic factors:</a:t>
            </a:r>
            <a:r>
              <a:rPr lang="en-US" sz="1400" dirty="0"/>
              <a:t>​</a:t>
            </a:r>
          </a:p>
          <a:p>
            <a:pPr fontAlgn="base"/>
            <a:r>
              <a:rPr lang="en-US" sz="1400" dirty="0"/>
              <a:t>	Investment, competition, and cost-effectiveness play a 	crucial role in determining which technologies are 	adopted and how they evolve. </a:t>
            </a:r>
          </a:p>
        </p:txBody>
      </p:sp>
    </p:spTree>
    <p:extLst>
      <p:ext uri="{BB962C8B-B14F-4D97-AF65-F5344CB8AC3E}">
        <p14:creationId xmlns:p14="http://schemas.microsoft.com/office/powerpoint/2010/main" val="3796718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3A3E96B-F1F2-2DAB-3368-4D89C9BF8E82}"/>
              </a:ext>
            </a:extLst>
          </p:cNvPr>
          <p:cNvSpPr>
            <a:spLocks noGrp="1"/>
          </p:cNvSpPr>
          <p:nvPr>
            <p:ph type="title"/>
          </p:nvPr>
        </p:nvSpPr>
        <p:spPr>
          <a:xfrm>
            <a:off x="660978" y="-187186"/>
            <a:ext cx="7051787" cy="2188429"/>
          </a:xfrm>
        </p:spPr>
        <p:txBody>
          <a:bodyPr>
            <a:normAutofit/>
          </a:bodyPr>
          <a:lstStyle/>
          <a:p>
            <a:r>
              <a:rPr lang="en-FI" dirty="0"/>
              <a:t>1</a:t>
            </a:r>
            <a:r>
              <a:rPr lang="en-FI" baseline="30000" dirty="0"/>
              <a:t>st</a:t>
            </a:r>
            <a:r>
              <a:rPr lang="en-FI" dirty="0"/>
              <a:t> stakeholder meeting </a:t>
            </a:r>
            <a:br>
              <a:rPr lang="en-FI" dirty="0"/>
            </a:br>
            <a:r>
              <a:rPr lang="en-FI" dirty="0"/>
              <a:t>Thu 13.11.2025 </a:t>
            </a:r>
          </a:p>
        </p:txBody>
      </p:sp>
      <p:sp>
        <p:nvSpPr>
          <p:cNvPr id="15" name="Text Placeholder 14">
            <a:extLst>
              <a:ext uri="{FF2B5EF4-FFF2-40B4-BE49-F238E27FC236}">
                <a16:creationId xmlns:a16="http://schemas.microsoft.com/office/drawing/2014/main" id="{B78702BE-FC3C-11EA-672D-EC7CB7481A82}"/>
              </a:ext>
            </a:extLst>
          </p:cNvPr>
          <p:cNvSpPr>
            <a:spLocks noGrp="1"/>
          </p:cNvSpPr>
          <p:nvPr>
            <p:ph type="body" idx="1"/>
          </p:nvPr>
        </p:nvSpPr>
        <p:spPr>
          <a:xfrm>
            <a:off x="740491" y="2763079"/>
            <a:ext cx="5918726" cy="3655942"/>
          </a:xfrm>
        </p:spPr>
        <p:txBody>
          <a:bodyPr>
            <a:normAutofit fontScale="92500" lnSpcReduction="10000"/>
          </a:bodyPr>
          <a:lstStyle/>
          <a:p>
            <a:r>
              <a:rPr lang="en-FI" sz="2000" u="sng" dirty="0">
                <a:solidFill>
                  <a:schemeClr val="tx2"/>
                </a:solidFill>
              </a:rPr>
              <a:t>Zoom:</a:t>
            </a:r>
            <a:r>
              <a:rPr lang="en-FI" sz="2000" dirty="0">
                <a:solidFill>
                  <a:schemeClr val="tx2"/>
                </a:solidFill>
              </a:rPr>
              <a:t> 		13:00-16:00 EET </a:t>
            </a:r>
          </a:p>
          <a:p>
            <a:r>
              <a:rPr lang="en-FI" sz="2000" u="sng" dirty="0">
                <a:solidFill>
                  <a:schemeClr val="tx2"/>
                </a:solidFill>
              </a:rPr>
              <a:t>Purpose:</a:t>
            </a:r>
            <a:r>
              <a:rPr lang="en-FI" sz="2000" dirty="0">
                <a:solidFill>
                  <a:schemeClr val="tx2"/>
                </a:solidFill>
              </a:rPr>
              <a:t> 	Stakeholder consultation: needs, 			technology trajectory 				development, mitigation strategies</a:t>
            </a:r>
          </a:p>
          <a:p>
            <a:r>
              <a:rPr lang="en-FI" sz="2000" u="sng" dirty="0">
                <a:solidFill>
                  <a:schemeClr val="tx2"/>
                </a:solidFill>
              </a:rPr>
              <a:t>Audience:</a:t>
            </a:r>
            <a:r>
              <a:rPr lang="en-FI" sz="2000" dirty="0">
                <a:solidFill>
                  <a:schemeClr val="tx2"/>
                </a:solidFill>
              </a:rPr>
              <a:t> 	REALCHEM target groups: 			scientists, policy-makers, OEM 			developers, transport operators</a:t>
            </a:r>
          </a:p>
          <a:p>
            <a:r>
              <a:rPr lang="en-FI" sz="2000" dirty="0">
                <a:solidFill>
                  <a:schemeClr val="tx2"/>
                </a:solidFill>
              </a:rPr>
              <a:t>We have active of participation already, but still welcome participants of all transport mode representatives. </a:t>
            </a:r>
          </a:p>
          <a:p>
            <a:r>
              <a:rPr lang="en-FI" sz="2000" dirty="0">
                <a:solidFill>
                  <a:schemeClr val="tx2"/>
                </a:solidFill>
              </a:rPr>
              <a:t>Project stakeholder community is also open for new members. </a:t>
            </a:r>
          </a:p>
        </p:txBody>
      </p:sp>
      <p:pic>
        <p:nvPicPr>
          <p:cNvPr id="17" name="Picture 16">
            <a:extLst>
              <a:ext uri="{FF2B5EF4-FFF2-40B4-BE49-F238E27FC236}">
                <a16:creationId xmlns:a16="http://schemas.microsoft.com/office/drawing/2014/main" id="{37F3AE7A-5014-507D-2C2F-8538F8F2F7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9252" y="1785742"/>
            <a:ext cx="3075374" cy="3976012"/>
          </a:xfrm>
          <a:prstGeom prst="rect">
            <a:avLst/>
          </a:prstGeom>
        </p:spPr>
      </p:pic>
    </p:spTree>
    <p:extLst>
      <p:ext uri="{BB962C8B-B14F-4D97-AF65-F5344CB8AC3E}">
        <p14:creationId xmlns:p14="http://schemas.microsoft.com/office/powerpoint/2010/main" val="4265441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6D37C37-FFAE-B6E1-CB2C-493A5D77254D}"/>
              </a:ext>
            </a:extLst>
          </p:cNvPr>
          <p:cNvSpPr>
            <a:spLocks noGrp="1"/>
          </p:cNvSpPr>
          <p:nvPr>
            <p:ph type="title"/>
          </p:nvPr>
        </p:nvSpPr>
        <p:spPr>
          <a:xfrm>
            <a:off x="839788" y="565850"/>
            <a:ext cx="5031076" cy="1600200"/>
          </a:xfrm>
        </p:spPr>
        <p:txBody>
          <a:bodyPr>
            <a:normAutofit/>
          </a:bodyPr>
          <a:lstStyle/>
          <a:p>
            <a:r>
              <a:rPr lang="en-GB" sz="2800" dirty="0"/>
              <a:t>Acknowledgement</a:t>
            </a:r>
          </a:p>
        </p:txBody>
      </p:sp>
      <p:sp>
        <p:nvSpPr>
          <p:cNvPr id="6" name="Tijdelijke aanduiding voor tekst 5">
            <a:extLst>
              <a:ext uri="{FF2B5EF4-FFF2-40B4-BE49-F238E27FC236}">
                <a16:creationId xmlns:a16="http://schemas.microsoft.com/office/drawing/2014/main" id="{3F377C52-EF39-4F9E-4164-9D838C5EC03A}"/>
              </a:ext>
            </a:extLst>
          </p:cNvPr>
          <p:cNvSpPr>
            <a:spLocks noGrp="1"/>
          </p:cNvSpPr>
          <p:nvPr>
            <p:ph type="body" sz="half" idx="2"/>
          </p:nvPr>
        </p:nvSpPr>
        <p:spPr>
          <a:xfrm>
            <a:off x="839788" y="2349335"/>
            <a:ext cx="4311876" cy="3379025"/>
          </a:xfrm>
        </p:spPr>
        <p:txBody>
          <a:bodyPr>
            <a:normAutofit/>
          </a:bodyPr>
          <a:lstStyle/>
          <a:p>
            <a:pPr>
              <a:buNone/>
            </a:pPr>
            <a:r>
              <a:rPr lang="nl-BE" sz="1800" b="0" u="none" strike="noStrike" dirty="0">
                <a:solidFill>
                  <a:schemeClr val="accent5"/>
                </a:solidFill>
                <a:effectLst/>
                <a:latin typeface="Aptos" panose="020B0004020202020204" pitchFamily="34" charset="0"/>
              </a:rPr>
              <a:t>This project has received funding from the European Union’s Horizon Europe research and innovation programme under grant agreement No 101192395. Views and opinions expressed are however those of the author(s) only and do not necessarily reflect those of the European Union. Neither the European Union nor CINEA can be held responsible for them.</a:t>
            </a:r>
            <a:endParaRPr lang="nl-BE" sz="1600" dirty="0">
              <a:solidFill>
                <a:schemeClr val="accent5"/>
              </a:solidFill>
              <a:effectLst/>
              <a:latin typeface="Arial" panose="020B0604020202020204" pitchFamily="34" charset="0"/>
              <a:cs typeface="Arial" panose="020B0604020202020204" pitchFamily="34" charset="0"/>
            </a:endParaRPr>
          </a:p>
        </p:txBody>
      </p:sp>
      <p:pic>
        <p:nvPicPr>
          <p:cNvPr id="23" name="Tijdelijke aanduiding voor afbeelding 22" descr="Afbeelding met buitenshuis, weg, Straatverlichting, hemel&#10;&#10;Door AI gegenereerde inhoud is mogelijk onjuist.">
            <a:extLst>
              <a:ext uri="{FF2B5EF4-FFF2-40B4-BE49-F238E27FC236}">
                <a16:creationId xmlns:a16="http://schemas.microsoft.com/office/drawing/2014/main" id="{BDD4F30E-6F65-E594-7A0A-C9A83A2C5077}"/>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l="16675" r="16675"/>
          <a:stretch>
            <a:fillRect/>
          </a:stretch>
        </p:blipFill>
        <p:spPr/>
      </p:pic>
      <p:pic>
        <p:nvPicPr>
          <p:cNvPr id="6146" name="Picture 2" descr="Funded by the EU">
            <a:extLst>
              <a:ext uri="{FF2B5EF4-FFF2-40B4-BE49-F238E27FC236}">
                <a16:creationId xmlns:a16="http://schemas.microsoft.com/office/drawing/2014/main" id="{ADBE1E8B-85A1-A550-254C-7CA9E70C3A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788" y="5165311"/>
            <a:ext cx="4200425" cy="882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0979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D5CC111D-AD78-07C7-DB15-5FADA9C197C3}"/>
              </a:ext>
            </a:extLst>
          </p:cNvPr>
          <p:cNvSpPr>
            <a:spLocks noGrp="1"/>
          </p:cNvSpPr>
          <p:nvPr>
            <p:ph type="body" sz="quarter" idx="10"/>
          </p:nvPr>
        </p:nvSpPr>
        <p:spPr/>
        <p:txBody>
          <a:bodyPr/>
          <a:lstStyle/>
          <a:p>
            <a:r>
              <a:rPr lang="en-GB" dirty="0"/>
              <a:t>Project Coordinator – Prof. Miikka Dal Maso</a:t>
            </a:r>
          </a:p>
        </p:txBody>
      </p:sp>
      <p:sp>
        <p:nvSpPr>
          <p:cNvPr id="6" name="Tijdelijke aanduiding voor tekst 5">
            <a:extLst>
              <a:ext uri="{FF2B5EF4-FFF2-40B4-BE49-F238E27FC236}">
                <a16:creationId xmlns:a16="http://schemas.microsoft.com/office/drawing/2014/main" id="{488D5374-DEA2-7715-0830-C433FEBDAC62}"/>
              </a:ext>
            </a:extLst>
          </p:cNvPr>
          <p:cNvSpPr>
            <a:spLocks noGrp="1"/>
          </p:cNvSpPr>
          <p:nvPr>
            <p:ph type="body" sz="quarter" idx="11"/>
          </p:nvPr>
        </p:nvSpPr>
        <p:spPr/>
        <p:txBody>
          <a:bodyPr/>
          <a:lstStyle/>
          <a:p>
            <a:r>
              <a:rPr lang="en-GB" dirty="0"/>
              <a:t>Communication Manager – Pedro Gomes</a:t>
            </a:r>
          </a:p>
        </p:txBody>
      </p:sp>
      <p:sp>
        <p:nvSpPr>
          <p:cNvPr id="7" name="Tijdelijke aanduiding voor tekst 6">
            <a:extLst>
              <a:ext uri="{FF2B5EF4-FFF2-40B4-BE49-F238E27FC236}">
                <a16:creationId xmlns:a16="http://schemas.microsoft.com/office/drawing/2014/main" id="{106FA83A-A979-93C2-DD6C-6F3963B2C3A4}"/>
              </a:ext>
            </a:extLst>
          </p:cNvPr>
          <p:cNvSpPr>
            <a:spLocks noGrp="1"/>
          </p:cNvSpPr>
          <p:nvPr>
            <p:ph type="body" sz="quarter" idx="12"/>
          </p:nvPr>
        </p:nvSpPr>
        <p:spPr/>
        <p:txBody>
          <a:bodyPr/>
          <a:lstStyle/>
          <a:p>
            <a:r>
              <a:rPr lang="en-GB" dirty="0" err="1"/>
              <a:t>miikka.dalmaso@tuni.fi</a:t>
            </a:r>
            <a:endParaRPr lang="en-GB" dirty="0"/>
          </a:p>
        </p:txBody>
      </p:sp>
      <p:sp>
        <p:nvSpPr>
          <p:cNvPr id="8" name="Tijdelijke aanduiding voor tekst 7">
            <a:extLst>
              <a:ext uri="{FF2B5EF4-FFF2-40B4-BE49-F238E27FC236}">
                <a16:creationId xmlns:a16="http://schemas.microsoft.com/office/drawing/2014/main" id="{4FBE2BC2-CE1A-CD30-62EF-D39B09610C27}"/>
              </a:ext>
            </a:extLst>
          </p:cNvPr>
          <p:cNvSpPr>
            <a:spLocks noGrp="1"/>
          </p:cNvSpPr>
          <p:nvPr>
            <p:ph type="body" sz="quarter" idx="13"/>
          </p:nvPr>
        </p:nvSpPr>
        <p:spPr/>
        <p:txBody>
          <a:bodyPr/>
          <a:lstStyle/>
          <a:p>
            <a:r>
              <a:rPr lang="en-GB" dirty="0" err="1"/>
              <a:t>PGomes@polisnetwork.eu</a:t>
            </a:r>
            <a:endParaRPr lang="en-GB" dirty="0"/>
          </a:p>
        </p:txBody>
      </p:sp>
      <p:pic>
        <p:nvPicPr>
          <p:cNvPr id="3" name="Picture Placeholder 2">
            <a:extLst>
              <a:ext uri="{FF2B5EF4-FFF2-40B4-BE49-F238E27FC236}">
                <a16:creationId xmlns:a16="http://schemas.microsoft.com/office/drawing/2014/main" id="{851A465E-C767-99E0-C50F-53BC409B18BC}"/>
              </a:ext>
            </a:extLst>
          </p:cNvPr>
          <p:cNvPicPr>
            <a:picLocks noGrp="1" noChangeAspect="1"/>
          </p:cNvPicPr>
          <p:nvPr>
            <p:ph type="pic" sz="quarter" idx="14"/>
          </p:nvPr>
        </p:nvPicPr>
        <p:blipFill>
          <a:blip r:embed="rId2"/>
          <a:srcRect l="16679" r="16679"/>
          <a:stretch>
            <a:fillRect/>
          </a:stretch>
        </p:blipFill>
        <p:spPr/>
      </p:pic>
      <p:sp>
        <p:nvSpPr>
          <p:cNvPr id="10" name="Oval 9">
            <a:extLst>
              <a:ext uri="{FF2B5EF4-FFF2-40B4-BE49-F238E27FC236}">
                <a16:creationId xmlns:a16="http://schemas.microsoft.com/office/drawing/2014/main" id="{3E02C3A6-FAD0-26FB-08C7-6DB551BDA362}"/>
              </a:ext>
            </a:extLst>
          </p:cNvPr>
          <p:cNvSpPr/>
          <p:nvPr/>
        </p:nvSpPr>
        <p:spPr>
          <a:xfrm>
            <a:off x="2559576" y="854765"/>
            <a:ext cx="1982606" cy="1967948"/>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I"/>
          </a:p>
        </p:txBody>
      </p:sp>
      <p:pic>
        <p:nvPicPr>
          <p:cNvPr id="12" name="Picture 11">
            <a:extLst>
              <a:ext uri="{FF2B5EF4-FFF2-40B4-BE49-F238E27FC236}">
                <a16:creationId xmlns:a16="http://schemas.microsoft.com/office/drawing/2014/main" id="{DDEC82A3-44B9-76E3-0D1F-490428F36AC9}"/>
              </a:ext>
            </a:extLst>
          </p:cNvPr>
          <p:cNvPicPr>
            <a:picLocks noChangeAspect="1"/>
          </p:cNvPicPr>
          <p:nvPr/>
        </p:nvPicPr>
        <p:blipFill>
          <a:blip r:embed="rId3"/>
          <a:stretch>
            <a:fillRect/>
          </a:stretch>
        </p:blipFill>
        <p:spPr>
          <a:xfrm>
            <a:off x="2786394" y="963267"/>
            <a:ext cx="1507309" cy="1701800"/>
          </a:xfrm>
          <a:prstGeom prst="rect">
            <a:avLst/>
          </a:prstGeom>
        </p:spPr>
      </p:pic>
    </p:spTree>
    <p:extLst>
      <p:ext uri="{BB962C8B-B14F-4D97-AF65-F5344CB8AC3E}">
        <p14:creationId xmlns:p14="http://schemas.microsoft.com/office/powerpoint/2010/main" val="193688092"/>
      </p:ext>
    </p:extLst>
  </p:cSld>
  <p:clrMapOvr>
    <a:masterClrMapping/>
  </p:clrMapOvr>
</p:sld>
</file>

<file path=ppt/theme/theme1.xml><?xml version="1.0" encoding="utf-8"?>
<a:theme xmlns:a="http://schemas.openxmlformats.org/drawingml/2006/main" name="Kantoorthema">
  <a:themeElements>
    <a:clrScheme name="REALCHEM">
      <a:dk1>
        <a:srgbClr val="000000"/>
      </a:dk1>
      <a:lt1>
        <a:srgbClr val="FFFFFF"/>
      </a:lt1>
      <a:dk2>
        <a:srgbClr val="20375B"/>
      </a:dk2>
      <a:lt2>
        <a:srgbClr val="D3D3D3"/>
      </a:lt2>
      <a:accent1>
        <a:srgbClr val="9E3240"/>
      </a:accent1>
      <a:accent2>
        <a:srgbClr val="499EAE"/>
      </a:accent2>
      <a:accent3>
        <a:srgbClr val="D3D3D3"/>
      </a:accent3>
      <a:accent4>
        <a:srgbClr val="A9CE40"/>
      </a:accent4>
      <a:accent5>
        <a:srgbClr val="20375B"/>
      </a:accent5>
      <a:accent6>
        <a:srgbClr val="92AEBF"/>
      </a:accent6>
      <a:hlink>
        <a:srgbClr val="489EAD"/>
      </a:hlink>
      <a:folHlink>
        <a:srgbClr val="91AE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FC097C2DCDC17D40B875E061567B67A4" ma:contentTypeVersion="16" ma:contentTypeDescription="Luo uusi asiakirja." ma:contentTypeScope="" ma:versionID="9adf1194b78c95342661b7f10cd6203a">
  <xsd:schema xmlns:xsd="http://www.w3.org/2001/XMLSchema" xmlns:xs="http://www.w3.org/2001/XMLSchema" xmlns:p="http://schemas.microsoft.com/office/2006/metadata/properties" xmlns:ns1="http://schemas.microsoft.com/sharepoint/v3" xmlns:ns2="a2f0d3e3-53a1-4255-b356-51847e89e764" xmlns:ns3="b51d113b-f46d-4ced-a3e2-7d3a47c19138" targetNamespace="http://schemas.microsoft.com/office/2006/metadata/properties" ma:root="true" ma:fieldsID="c0a76e53956986143c9003d1837aca86" ns1:_="" ns2:_="" ns3:_="">
    <xsd:import namespace="http://schemas.microsoft.com/sharepoint/v3"/>
    <xsd:import namespace="a2f0d3e3-53a1-4255-b356-51847e89e764"/>
    <xsd:import namespace="b51d113b-f46d-4ced-a3e2-7d3a47c1913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Yhtenäisen yhteensopivuuskäytännön ominaisuudet" ma:hidden="true" ma:internalName="_ip_UnifiedCompliancePolicyProperties">
      <xsd:simpleType>
        <xsd:restriction base="dms:Note"/>
      </xsd:simpleType>
    </xsd:element>
    <xsd:element name="_ip_UnifiedCompliancePolicyUIAction" ma:index="23" nillable="true" ma:displayName="Yhtenäisen yhteensopivuuskäytännön käyttöliittymän toiminto"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f0d3e3-53a1-4255-b356-51847e89e7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eef07030-0f6a-43b1-b2b9-3b252e59dea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51d113b-f46d-4ced-a3e2-7d3a47c1913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9ce8d8d-147a-4f32-834c-0bdb1add6789}" ma:internalName="TaxCatchAll" ma:showField="CatchAllData" ma:web="b51d113b-f46d-4ced-a3e2-7d3a47c1913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2f0d3e3-53a1-4255-b356-51847e89e764">
      <Terms xmlns="http://schemas.microsoft.com/office/infopath/2007/PartnerControls"/>
    </lcf76f155ced4ddcb4097134ff3c332f>
    <TaxCatchAll xmlns="b51d113b-f46d-4ced-a3e2-7d3a47c19138"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9169C6C7-8ABA-4EAA-B9CD-163EAE34E9E3}">
  <ds:schemaRefs>
    <ds:schemaRef ds:uri="http://schemas.microsoft.com/sharepoint/v3/contenttype/forms"/>
  </ds:schemaRefs>
</ds:datastoreItem>
</file>

<file path=customXml/itemProps2.xml><?xml version="1.0" encoding="utf-8"?>
<ds:datastoreItem xmlns:ds="http://schemas.openxmlformats.org/officeDocument/2006/customXml" ds:itemID="{57AAA7D4-1BB2-4496-96BC-933956217FE4}"/>
</file>

<file path=customXml/itemProps3.xml><?xml version="1.0" encoding="utf-8"?>
<ds:datastoreItem xmlns:ds="http://schemas.openxmlformats.org/officeDocument/2006/customXml" ds:itemID="{4F6C9915-2AFD-4C70-9B8A-CE8B29AE852A}">
  <ds:schemaRefs>
    <ds:schemaRef ds:uri="http://schemas.microsoft.com/office/2006/metadata/properties"/>
    <ds:schemaRef ds:uri="http://schemas.microsoft.com/office/infopath/2007/PartnerControls"/>
    <ds:schemaRef ds:uri="a2f0d3e3-53a1-4255-b356-51847e89e764"/>
    <ds:schemaRef ds:uri="b51d113b-f46d-4ced-a3e2-7d3a47c19138"/>
  </ds:schemaRefs>
</ds:datastoreItem>
</file>

<file path=docMetadata/LabelInfo.xml><?xml version="1.0" encoding="utf-8"?>
<clbl:labelList xmlns:clbl="http://schemas.microsoft.com/office/2020/mipLabelMetadata">
  <clbl:label id="{0dc41d9b-b010-4340-bce3-e554a9fc2bef}" enabled="1" method="Privileged" siteId="{fa6944af-cc7c-4cd8-9154-c01132798910}" contentBits="0" removed="0"/>
</clbl:labelList>
</file>

<file path=docProps/app.xml><?xml version="1.0" encoding="utf-8"?>
<Properties xmlns="http://schemas.openxmlformats.org/officeDocument/2006/extended-properties" xmlns:vt="http://schemas.openxmlformats.org/officeDocument/2006/docPropsVTypes">
  <TotalTime>11463</TotalTime>
  <Words>1302</Words>
  <Application>Microsoft Macintosh PowerPoint</Application>
  <PresentationFormat>Widescreen</PresentationFormat>
  <Paragraphs>213</Paragraphs>
  <Slides>20</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Aptos</vt:lpstr>
      <vt:lpstr>Arial</vt:lpstr>
      <vt:lpstr>Calibri</vt:lpstr>
      <vt:lpstr>Courier New</vt:lpstr>
      <vt:lpstr>Montserrat</vt:lpstr>
      <vt:lpstr>Segoe UI Semibold</vt:lpstr>
      <vt:lpstr>Times New Roman</vt:lpstr>
      <vt:lpstr>Wingdings</vt:lpstr>
      <vt:lpstr>Kantoorthema</vt:lpstr>
      <vt:lpstr>REALCHEM</vt:lpstr>
      <vt:lpstr>REALCHEM - Background</vt:lpstr>
      <vt:lpstr>The REALCHEM consortium</vt:lpstr>
      <vt:lpstr>Objectives</vt:lpstr>
      <vt:lpstr>What will REALCHEM do?</vt:lpstr>
      <vt:lpstr>REALCHEM Components</vt:lpstr>
      <vt:lpstr>Experiments</vt:lpstr>
      <vt:lpstr>Complete emission </vt:lpstr>
      <vt:lpstr>Setup testing and preparation campaign</vt:lpstr>
      <vt:lpstr>Modelling</vt:lpstr>
      <vt:lpstr>Impact Assessment</vt:lpstr>
      <vt:lpstr>LCA emissions for fuel production pathways</vt:lpstr>
      <vt:lpstr>Mitigation strategies for regulated and emerging pollutants</vt:lpstr>
      <vt:lpstr>Technology packages with guiding principles</vt:lpstr>
      <vt:lpstr>PowerPoint Presentation</vt:lpstr>
      <vt:lpstr>PowerPoint Presentation</vt:lpstr>
      <vt:lpstr>Technology trajectories</vt:lpstr>
      <vt:lpstr>1st stakeholder meeting  Thu 13.11.2025 </vt:lpstr>
      <vt:lpstr>Acknowledgement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Zenobie Callens</dc:creator>
  <cp:lastModifiedBy>Miikka Dal Maso (TAU)</cp:lastModifiedBy>
  <cp:revision>62</cp:revision>
  <dcterms:created xsi:type="dcterms:W3CDTF">2025-04-09T12:49:55Z</dcterms:created>
  <dcterms:modified xsi:type="dcterms:W3CDTF">2025-11-06T12:12:30Z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0x010100FC097C2DCDC17D40B875E061567B67A4</vt:lpwstr>
  </property>
  <property fmtid="{D5CDD505-2E9C-101B-9397-08002B2CF9AE}" pid="3" name="MediaServiceImageTags">
    <vt:lpwstr/>
  </property>
</Properties>
</file>